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</p:sldMasterIdLst>
  <p:notesMasterIdLst>
    <p:notesMasterId r:id="rId38"/>
  </p:notesMasterIdLst>
  <p:handoutMasterIdLst>
    <p:handoutMasterId r:id="rId39"/>
  </p:handoutMasterIdLst>
  <p:sldIdLst>
    <p:sldId id="256" r:id="rId2"/>
    <p:sldId id="311" r:id="rId3"/>
    <p:sldId id="260" r:id="rId4"/>
    <p:sldId id="282" r:id="rId5"/>
    <p:sldId id="257" r:id="rId6"/>
    <p:sldId id="290" r:id="rId7"/>
    <p:sldId id="310" r:id="rId8"/>
    <p:sldId id="308" r:id="rId9"/>
    <p:sldId id="309" r:id="rId10"/>
    <p:sldId id="261" r:id="rId11"/>
    <p:sldId id="293" r:id="rId12"/>
    <p:sldId id="294" r:id="rId13"/>
    <p:sldId id="305" r:id="rId14"/>
    <p:sldId id="278" r:id="rId15"/>
    <p:sldId id="283" r:id="rId16"/>
    <p:sldId id="285" r:id="rId17"/>
    <p:sldId id="286" r:id="rId18"/>
    <p:sldId id="266" r:id="rId19"/>
    <p:sldId id="295" r:id="rId20"/>
    <p:sldId id="296" r:id="rId21"/>
    <p:sldId id="270" r:id="rId22"/>
    <p:sldId id="267" r:id="rId23"/>
    <p:sldId id="303" r:id="rId24"/>
    <p:sldId id="300" r:id="rId25"/>
    <p:sldId id="301" r:id="rId26"/>
    <p:sldId id="306" r:id="rId27"/>
    <p:sldId id="268" r:id="rId28"/>
    <p:sldId id="272" r:id="rId29"/>
    <p:sldId id="307" r:id="rId30"/>
    <p:sldId id="269" r:id="rId31"/>
    <p:sldId id="271" r:id="rId32"/>
    <p:sldId id="273" r:id="rId33"/>
    <p:sldId id="287" r:id="rId34"/>
    <p:sldId id="288" r:id="rId35"/>
    <p:sldId id="312" r:id="rId36"/>
    <p:sldId id="313" r:id="rId37"/>
  </p:sldIdLst>
  <p:sldSz cx="9144000" cy="6858000" type="screen4x3"/>
  <p:notesSz cx="6904038" cy="9220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5pPr>
    <a:lvl6pPr marL="22860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6pPr>
    <a:lvl7pPr marL="27432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7pPr>
    <a:lvl8pPr marL="32004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8pPr>
    <a:lvl9pPr marL="36576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>
          <p15:clr>
            <a:srgbClr val="A4A3A4"/>
          </p15:clr>
        </p15:guide>
        <p15:guide id="2" pos="217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00"/>
    <a:srgbClr val="000066"/>
    <a:srgbClr val="FFFF99"/>
    <a:srgbClr val="969696"/>
    <a:srgbClr val="CCFFFF"/>
    <a:srgbClr val="5C090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77" autoAdjust="0"/>
    <p:restoredTop sz="94651" autoAdjust="0"/>
  </p:normalViewPr>
  <p:slideViewPr>
    <p:cSldViewPr>
      <p:cViewPr varScale="1">
        <p:scale>
          <a:sx n="105" d="100"/>
          <a:sy n="105" d="100"/>
        </p:scale>
        <p:origin x="1878" y="-42"/>
      </p:cViewPr>
      <p:guideLst>
        <p:guide orient="horz" pos="2112"/>
        <p:guide pos="2880"/>
      </p:guideLst>
    </p:cSldViewPr>
  </p:slideViewPr>
  <p:outlineViewPr>
    <p:cViewPr>
      <p:scale>
        <a:sx n="33" d="100"/>
        <a:sy n="33" d="100"/>
      </p:scale>
      <p:origin x="0" y="-253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22302"/>
    </p:cViewPr>
  </p:sorterViewPr>
  <p:notesViewPr>
    <p:cSldViewPr>
      <p:cViewPr varScale="1">
        <p:scale>
          <a:sx n="85" d="100"/>
          <a:sy n="85" d="100"/>
        </p:scale>
        <p:origin x="-3768" y="-78"/>
      </p:cViewPr>
      <p:guideLst>
        <p:guide orient="horz" pos="2904"/>
        <p:guide pos="217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3D35F818-8F95-4D4B-8511-C68E4BFDA96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433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8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7763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0750" y="4379913"/>
            <a:ext cx="5062538" cy="414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ED3BBFB6-EA16-814E-8BA7-170BD94223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902113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D3BBFB6-EA16-814E-8BA7-170BD9422392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8389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D3BBFB6-EA16-814E-8BA7-170BD9422392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681192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tif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8739188" y="214313"/>
            <a:ext cx="74612" cy="214312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 sz="800" dirty="0">
                <a:solidFill>
                  <a:srgbClr val="FFFFFF"/>
                </a:solidFill>
                <a:latin typeface="Arial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Picture 7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6096000"/>
            <a:ext cx="13811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3276600"/>
            <a:ext cx="7772400" cy="1143000"/>
          </a:xfrm>
        </p:spPr>
        <p:txBody>
          <a:bodyPr/>
          <a:lstStyle>
            <a:lvl1pPr>
              <a:defRPr sz="3200">
                <a:latin typeface="Arial Black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572000"/>
            <a:ext cx="64008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3009900" y="6400800"/>
            <a:ext cx="3276600" cy="30480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12" name="Text Box 5">
            <a:extLst>
              <a:ext uri="{FF2B5EF4-FFF2-40B4-BE49-F238E27FC236}">
                <a16:creationId xmlns:a16="http://schemas.microsoft.com/office/drawing/2014/main" id="{D52992AF-B417-3F49-A1FC-7962D298409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038600" y="1123950"/>
            <a:ext cx="1037143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 algn="ctr">
              <a:defRPr/>
            </a:pPr>
            <a:r>
              <a:rPr lang="en-US" dirty="0">
                <a:latin typeface="Arial" charset="0"/>
              </a:rPr>
              <a:t>Meeting Partners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076213B-AA48-6145-8A4B-3618CF298F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10000" y="1396852"/>
            <a:ext cx="2156361" cy="9653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F6244AB-140C-1B4C-9AC6-753B19F8A08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438900" y="1371600"/>
            <a:ext cx="952500" cy="990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E1CF17-63BB-E14C-B83E-8239440EE53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2209800" y="1455526"/>
            <a:ext cx="1250212" cy="8334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B719443-59AB-DA42-B48F-3C2A27B4230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862705" y="2797530"/>
            <a:ext cx="1418589" cy="350475"/>
          </a:xfrm>
          <a:prstGeom prst="rect">
            <a:avLst/>
          </a:prstGeom>
        </p:spPr>
      </p:pic>
      <p:sp>
        <p:nvSpPr>
          <p:cNvPr id="17" name="Text Box 5">
            <a:extLst>
              <a:ext uri="{FF2B5EF4-FFF2-40B4-BE49-F238E27FC236}">
                <a16:creationId xmlns:a16="http://schemas.microsoft.com/office/drawing/2014/main" id="{19182EBE-2888-9746-9FEB-7ADC59C0E37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985301" y="2483377"/>
            <a:ext cx="1173398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 algn="ctr">
              <a:defRPr/>
            </a:pPr>
            <a:r>
              <a:rPr lang="en-US" dirty="0">
                <a:latin typeface="Arial" charset="0"/>
              </a:rPr>
              <a:t>Reception Sponsor</a:t>
            </a:r>
          </a:p>
        </p:txBody>
      </p:sp>
    </p:spTree>
    <p:extLst>
      <p:ext uri="{BB962C8B-B14F-4D97-AF65-F5344CB8AC3E}">
        <p14:creationId xmlns:p14="http://schemas.microsoft.com/office/powerpoint/2010/main" val="176693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5F5C08-9863-464B-8ADE-A89BC410905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456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5288" y="136525"/>
            <a:ext cx="2170112" cy="6034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1775" y="136525"/>
            <a:ext cx="6361113" cy="6034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3E5D2-22FF-DE40-BB45-5904AFD691A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27656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BF124-AF04-5448-81DF-7A81BF3CA46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7508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096FCB-D23A-A24C-9D82-3F41F4AC5DA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9372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0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66CF4-B06C-C644-947A-3193A300C1B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5616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46F97B-9CFF-B245-85B9-914B1C89C38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8215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045999-4989-CE46-9052-5F6CD8C2D65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290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4E257F-3AC2-0942-956E-433F540C01C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467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35DC85-1E39-6F45-8D26-88CB57EE5C7C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7751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941DA-054F-A74C-AF1A-5876988B7CF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8598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5"/>
          <p:cNvPicPr>
            <a:picLocks noChangeAspect="1" noChangeArrowheads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5125" y="776288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1775" y="136525"/>
            <a:ext cx="86836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6075" y="1279525"/>
            <a:ext cx="8458200" cy="489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73388" y="6553200"/>
            <a:ext cx="3200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4628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96100" y="6553200"/>
            <a:ext cx="1905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fld id="{27D0F9EB-4EAC-1044-9312-C01285DE51F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31" name="Text Box 16"/>
          <p:cNvSpPr txBox="1">
            <a:spLocks noChangeArrowheads="1"/>
          </p:cNvSpPr>
          <p:nvPr/>
        </p:nvSpPr>
        <p:spPr bwMode="auto">
          <a:xfrm>
            <a:off x="333375" y="6219825"/>
            <a:ext cx="1157288" cy="609600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>
              <a:defRPr/>
            </a:pPr>
            <a:r>
              <a:rPr lang="en-US" sz="4000" dirty="0">
                <a:solidFill>
                  <a:schemeClr val="tx2"/>
                </a:solidFill>
                <a:latin typeface="Times New Roman" charset="0"/>
              </a:rPr>
              <a:t>OGC</a:t>
            </a:r>
          </a:p>
        </p:txBody>
      </p:sp>
      <p:sp>
        <p:nvSpPr>
          <p:cNvPr id="1032" name="Text Box 20"/>
          <p:cNvSpPr txBox="1">
            <a:spLocks noChangeArrowheads="1"/>
          </p:cNvSpPr>
          <p:nvPr/>
        </p:nvSpPr>
        <p:spPr bwMode="auto">
          <a:xfrm>
            <a:off x="1498600" y="6270625"/>
            <a:ext cx="93663" cy="24447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 dirty="0">
                <a:solidFill>
                  <a:schemeClr val="tx2"/>
                </a:solidFill>
                <a:latin typeface="Arial" charset="0"/>
              </a:rPr>
              <a:t>®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hf sldNum="0" hd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MS PGothic" pitchFamily="34" charset="-128"/>
          <a:cs typeface="MS PGothic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33363" indent="-233363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 sz="24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1pPr>
      <a:lvl2pPr marL="569913" indent="-22225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20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2pPr>
      <a:lvl3pPr marL="912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3pPr>
      <a:lvl4pPr marL="12557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4pPr>
      <a:lvl5pPr marL="15986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5pPr>
      <a:lvl6pPr marL="2055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6pPr>
      <a:lvl7pPr marL="25130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7pPr>
      <a:lvl8pPr marL="29702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8pPr>
      <a:lvl9pPr marL="34274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osci-model-dev.net/10/4619/2017/gmd-10-4619-2017.pdf" TargetMode="External"/><Relationship Id="rId2" Type="http://schemas.openxmlformats.org/officeDocument/2006/relationships/hyperlink" Target="https://portal.opengeospatial.org/files/?artifact_id=72392&amp;version=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vjson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fconventions.org/Data/cf-conventions/cf-conventions-1.7/build/ch09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6.jpeg"/><Relationship Id="rId4" Type="http://schemas.openxmlformats.org/officeDocument/2006/relationships/image" Target="../media/image10.png"/><Relationship Id="rId9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 High Level Design of “Discrete Sampling Geometries” and How to Create them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>
                <a:ea typeface="MS PGothic" charset="-128"/>
              </a:rPr>
              <a:t>110th OGC Technical Committee</a:t>
            </a:r>
          </a:p>
          <a:p>
            <a:r>
              <a:rPr lang="en-US" altLang="en-US" dirty="0">
                <a:ea typeface="MS PGothic" charset="-128"/>
              </a:rPr>
              <a:t>Singapore</a:t>
            </a:r>
          </a:p>
          <a:p>
            <a:r>
              <a:rPr lang="en-US" altLang="en-US" dirty="0" smtClean="0">
                <a:ea typeface="MS PGothic" charset="-128"/>
              </a:rPr>
              <a:t>Peter Trevelyan Met. Office</a:t>
            </a:r>
            <a:endParaRPr lang="en-US" altLang="en-US" dirty="0">
              <a:ea typeface="MS PGothic" charset="-128"/>
            </a:endParaRPr>
          </a:p>
          <a:p>
            <a:r>
              <a:rPr lang="en-US" altLang="en-US" dirty="0" smtClean="0">
                <a:ea typeface="MS PGothic" charset="-128"/>
              </a:rPr>
              <a:t>26 </a:t>
            </a:r>
            <a:r>
              <a:rPr lang="en-US" altLang="en-US" dirty="0">
                <a:ea typeface="MS PGothic" charset="-128"/>
              </a:rPr>
              <a:t>February 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24181" y="125389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92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Discrete Sampling Geometries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8305800" cy="4891088"/>
          </a:xfrm>
        </p:spPr>
        <p:txBody>
          <a:bodyPr/>
          <a:lstStyle/>
          <a:p>
            <a:r>
              <a:rPr lang="en-US" sz="2800" dirty="0" smtClean="0"/>
              <a:t>DSG </a:t>
            </a:r>
            <a:r>
              <a:rPr lang="en-US" sz="2800" dirty="0"/>
              <a:t>datasets are characterized by a dimensionality that is lower than that of the space-time domain that is </a:t>
            </a:r>
            <a:r>
              <a:rPr lang="en-US" sz="2800" dirty="0" smtClean="0"/>
              <a:t>sampled.</a:t>
            </a:r>
          </a:p>
          <a:p>
            <a:r>
              <a:rPr lang="en-AU" sz="2800" dirty="0"/>
              <a:t>An important use of discrete axes in the coverage model is to store data from a collection of  DSGs into a </a:t>
            </a:r>
            <a:r>
              <a:rPr lang="en-AU" sz="2800" b="1" dirty="0"/>
              <a:t>single</a:t>
            </a:r>
            <a:r>
              <a:rPr lang="en-AU" sz="2800" dirty="0"/>
              <a:t> data variable</a:t>
            </a:r>
            <a:r>
              <a:rPr lang="en-AU" sz="2800" dirty="0" smtClean="0"/>
              <a:t>.</a:t>
            </a:r>
          </a:p>
          <a:p>
            <a:r>
              <a:rPr lang="en-GB" sz="2800" dirty="0"/>
              <a:t>The features contained within a collection must always be of the same type; and all the collections must be of the same </a:t>
            </a:r>
            <a:r>
              <a:rPr lang="en-GB" sz="2800" dirty="0" smtClean="0"/>
              <a:t>featureType</a:t>
            </a:r>
            <a:r>
              <a:rPr lang="en-GB" sz="2800" dirty="0"/>
              <a:t>. </a:t>
            </a:r>
          </a:p>
          <a:p>
            <a:endParaRPr lang="en-AU" sz="2800" dirty="0"/>
          </a:p>
          <a:p>
            <a:endParaRPr lang="en-US" sz="2800" dirty="0" smtClean="0"/>
          </a:p>
          <a:p>
            <a:endParaRPr lang="en-US" sz="2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5098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Collection of DSGs into a Single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800" dirty="0"/>
              <a:t>For example, a collection of time series of 1.5M air temperature at stations may be stored in a 2-D data variable with a discrete axis for the stations (the “point” axis) and another discrete axis for the instances (the “time” axis). The station positions are combined into the one discrete axis.</a:t>
            </a:r>
          </a:p>
          <a:p>
            <a:endParaRPr lang="en-AU" sz="2800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900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Collection of DSGs into a Single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3363" lvl="1" indent="-233363">
              <a:buChar char="•"/>
            </a:pPr>
            <a:r>
              <a:rPr lang="en-AU" sz="2800" dirty="0" smtClean="0"/>
              <a:t>DSGs instances (aka features) may </a:t>
            </a:r>
            <a:r>
              <a:rPr lang="en-AU" sz="2800" dirty="0"/>
              <a:t>be encoded using well defined data </a:t>
            </a:r>
            <a:r>
              <a:rPr lang="en-AU" sz="2800" dirty="0" smtClean="0"/>
              <a:t>model, e.g.:</a:t>
            </a:r>
            <a:endParaRPr lang="en-AU" sz="2800" dirty="0"/>
          </a:p>
          <a:p>
            <a:pPr lvl="1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AU" sz="2400" dirty="0"/>
              <a:t>Using the coverage implementation schema (CIS1.1. ref 09-146r6_Coverage_Implementation_Schema_CIS_1.1 </a:t>
            </a:r>
            <a:r>
              <a:rPr lang="en-AU" sz="2400" dirty="0" smtClean="0"/>
              <a:t>	ref: </a:t>
            </a:r>
            <a:r>
              <a:rPr lang="en-AU" sz="1600" dirty="0" smtClean="0">
                <a:hlinkClick r:id="rId2"/>
              </a:rPr>
              <a:t>https</a:t>
            </a:r>
            <a:r>
              <a:rPr lang="en-AU" sz="1600" dirty="0">
                <a:hlinkClick r:id="rId2"/>
              </a:rPr>
              <a:t>://portal.opengeospatial.org/files/?</a:t>
            </a:r>
            <a:r>
              <a:rPr lang="en-AU" sz="1600" dirty="0" smtClean="0">
                <a:hlinkClick r:id="rId2"/>
              </a:rPr>
              <a:t>artifact_id=72392&amp;version=2</a:t>
            </a:r>
            <a:endParaRPr lang="en-AU" sz="1600" dirty="0"/>
          </a:p>
          <a:p>
            <a:pPr lvl="1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AU" sz="2400" dirty="0"/>
              <a:t>Using NetCDF  </a:t>
            </a:r>
            <a:endParaRPr lang="en-AU" sz="2400" dirty="0" smtClean="0"/>
          </a:p>
          <a:p>
            <a:pPr marL="347663" lvl="1" indent="0">
              <a:spcAft>
                <a:spcPts val="0"/>
              </a:spcAft>
              <a:buNone/>
            </a:pPr>
            <a:r>
              <a:rPr lang="en-AU" sz="2400" dirty="0" smtClean="0"/>
              <a:t>	ref: </a:t>
            </a:r>
            <a:r>
              <a:rPr lang="en-AU" sz="1600" dirty="0" smtClean="0">
                <a:hlinkClick r:id="rId3"/>
              </a:rPr>
              <a:t>https</a:t>
            </a:r>
            <a:r>
              <a:rPr lang="en-AU" sz="1600" dirty="0">
                <a:hlinkClick r:id="rId3"/>
              </a:rPr>
              <a:t>://</a:t>
            </a:r>
            <a:r>
              <a:rPr lang="en-AU" sz="1600" dirty="0" smtClean="0">
                <a:hlinkClick r:id="rId3"/>
              </a:rPr>
              <a:t>www.geosci-model-dev.net/10/4619/2017/gmd-10-4619-2017.pdf</a:t>
            </a:r>
            <a:r>
              <a:rPr lang="en-AU" sz="2400" dirty="0" smtClean="0"/>
              <a:t> </a:t>
            </a:r>
            <a:endParaRPr lang="en-AU" sz="2400" dirty="0"/>
          </a:p>
          <a:p>
            <a:pPr lvl="1"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AU" sz="2400" dirty="0"/>
              <a:t>Using CovJSON </a:t>
            </a:r>
            <a:endParaRPr lang="en-AU" sz="2400" dirty="0" smtClean="0"/>
          </a:p>
          <a:p>
            <a:pPr marL="347663" lvl="1" indent="0">
              <a:spcAft>
                <a:spcPts val="0"/>
              </a:spcAft>
              <a:buNone/>
            </a:pPr>
            <a:r>
              <a:rPr lang="en-AU" sz="2400" dirty="0" smtClean="0"/>
              <a:t>	ref </a:t>
            </a:r>
            <a:r>
              <a:rPr lang="en-AU" sz="1600" dirty="0" smtClean="0">
                <a:hlinkClick r:id="rId4"/>
              </a:rPr>
              <a:t>https</a:t>
            </a:r>
            <a:r>
              <a:rPr lang="en-AU" sz="1600" dirty="0">
                <a:hlinkClick r:id="rId4"/>
              </a:rPr>
              <a:t>://covjson.org/</a:t>
            </a:r>
            <a:r>
              <a:rPr lang="en-AU" sz="1600" dirty="0"/>
              <a:t> </a:t>
            </a:r>
            <a:endParaRPr lang="en-GB" sz="1600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9793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Feature Types and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Each featureType is associated with a common use case:</a:t>
            </a:r>
          </a:p>
          <a:p>
            <a:r>
              <a:rPr lang="en-GB" dirty="0" smtClean="0"/>
              <a:t>Some examples:-</a:t>
            </a:r>
          </a:p>
          <a:p>
            <a:pPr lvl="1"/>
            <a:r>
              <a:rPr lang="en-GB" dirty="0" smtClean="0"/>
              <a:t>Calculating the maximum/minimum temperature would require a time series of temperature at a point (</a:t>
            </a:r>
            <a:r>
              <a:rPr lang="en-GB" b="1" dirty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Time Series at one </a:t>
            </a:r>
            <a:r>
              <a:rPr lang="en-GB" b="1" dirty="0" smtClean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point)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Detecting a “critical” vertical wind shear would require a time series of a vertical profile of wind at a point (</a:t>
            </a:r>
            <a:r>
              <a:rPr lang="en-GB" b="1" dirty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Time Series  profile at a single </a:t>
            </a:r>
            <a:r>
              <a:rPr lang="en-GB" b="1" dirty="0" smtClean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point)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The decision on whether not too treat roads with salt would require a forecast of temperature along a road (</a:t>
            </a:r>
            <a:r>
              <a:rPr lang="en-GB" b="1" dirty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2D trajectory (X,Y</a:t>
            </a:r>
            <a:r>
              <a:rPr lang="en-GB" b="1" dirty="0" smtClean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)</a:t>
            </a:r>
            <a:r>
              <a:rPr lang="en-GB" dirty="0"/>
              <a:t>)</a:t>
            </a:r>
          </a:p>
          <a:p>
            <a:pPr lvl="1"/>
            <a:r>
              <a:rPr lang="en-GB" dirty="0" smtClean="0"/>
              <a:t>Users do not often want the whole “data cube”, but a subset. This would require a sub set of the data cube created by sampling along each axis (</a:t>
            </a:r>
            <a:r>
              <a:rPr lang="en-GB" b="1" dirty="0">
                <a:solidFill>
                  <a:srgbClr val="2E74B5"/>
                </a:solidFill>
                <a:latin typeface="Calibri"/>
                <a:ea typeface="Calibri"/>
                <a:cs typeface="Times New Roman"/>
              </a:rPr>
              <a:t>Cube</a:t>
            </a:r>
            <a:r>
              <a:rPr lang="en-GB" dirty="0" smtClean="0"/>
              <a:t>).</a:t>
            </a:r>
          </a:p>
          <a:p>
            <a:pPr lvl="1"/>
            <a:endParaRPr lang="en-GB" dirty="0" smtClean="0"/>
          </a:p>
          <a:p>
            <a:pPr lvl="1"/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7423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Description of </a:t>
            </a:r>
            <a:r>
              <a:rPr lang="en-GB" b="1" dirty="0" err="1">
                <a:effectLst/>
              </a:rPr>
              <a:t>FeatureTypes</a:t>
            </a:r>
            <a:r>
              <a:rPr lang="en-GB" b="1" dirty="0">
                <a:effectLst/>
              </a:rPr>
              <a:t/>
            </a:r>
            <a:br>
              <a:rPr lang="en-GB" b="1" dirty="0">
                <a:effectLst/>
              </a:rPr>
            </a:br>
            <a:r>
              <a:rPr lang="en-GB" b="1" dirty="0">
                <a:effectLst/>
              </a:rPr>
              <a:t>by AXIS/Path/Polygon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487" y="1058862"/>
            <a:ext cx="8570913" cy="5257800"/>
          </a:xfrm>
        </p:spPr>
        <p:txBody>
          <a:bodyPr/>
          <a:lstStyle/>
          <a:p>
            <a:pPr marL="457200" lvl="2" indent="-457200">
              <a:spcAft>
                <a:spcPts val="1200"/>
              </a:spcAft>
            </a:pPr>
            <a:r>
              <a:rPr lang="en-AU" sz="2400" dirty="0" smtClean="0"/>
              <a:t>Each </a:t>
            </a:r>
            <a:r>
              <a:rPr lang="en-GB" sz="2400" dirty="0" smtClean="0"/>
              <a:t>featureType is typified by its geospatial/temporal domain and by using this nomenclature each featureType may characterised as set out in the tables in the next slide.</a:t>
            </a:r>
            <a:endParaRPr lang="en-GB" sz="2400" u="sng" dirty="0"/>
          </a:p>
          <a:p>
            <a:pPr marL="985838" lvl="1" indent="-630238">
              <a:buFont typeface="Wingdings" panose="05000000000000000000" pitchFamily="2" charset="2"/>
              <a:buChar char="Ø"/>
              <a:tabLst>
                <a:tab pos="1252538" algn="l"/>
              </a:tabLst>
            </a:pPr>
            <a:r>
              <a:rPr lang="en-AU" sz="1800" dirty="0"/>
              <a:t>1 	</a:t>
            </a:r>
            <a:r>
              <a:rPr lang="en-AU" sz="1800" dirty="0" smtClean="0"/>
              <a:t>          -&gt; Axis </a:t>
            </a:r>
            <a:r>
              <a:rPr lang="en-AU" sz="1800" dirty="0"/>
              <a:t>with one </a:t>
            </a:r>
            <a:r>
              <a:rPr lang="en-AU" sz="1800" dirty="0" smtClean="0"/>
              <a:t>coordinate.</a:t>
            </a:r>
            <a:endParaRPr lang="en-GB" sz="1800" dirty="0" smtClean="0"/>
          </a:p>
          <a:p>
            <a:pPr marL="985838" lvl="1" indent="-630238">
              <a:buFont typeface="Wingdings" panose="05000000000000000000" pitchFamily="2" charset="2"/>
              <a:buChar char="Ø"/>
              <a:tabLst>
                <a:tab pos="1252538" algn="l"/>
              </a:tabLst>
            </a:pPr>
            <a:r>
              <a:rPr lang="en-AU" sz="1800" dirty="0" smtClean="0"/>
              <a:t>[1]          -&gt; Optional </a:t>
            </a:r>
            <a:r>
              <a:rPr lang="en-AU" sz="1800" dirty="0"/>
              <a:t>axis with one </a:t>
            </a:r>
            <a:r>
              <a:rPr lang="en-AU" sz="1800" dirty="0" smtClean="0"/>
              <a:t>coordinate.</a:t>
            </a:r>
            <a:endParaRPr lang="en-GB" sz="1800" dirty="0"/>
          </a:p>
          <a:p>
            <a:pPr marL="985838" lvl="1" indent="-630238">
              <a:buFont typeface="Wingdings" panose="05000000000000000000" pitchFamily="2" charset="2"/>
              <a:buChar char="Ø"/>
              <a:tabLst>
                <a:tab pos="1252538" algn="l"/>
              </a:tabLst>
            </a:pPr>
            <a:r>
              <a:rPr lang="en-AU" sz="1800" dirty="0" smtClean="0"/>
              <a:t>+ </a:t>
            </a:r>
            <a:r>
              <a:rPr lang="en-AU" sz="1800" dirty="0"/>
              <a:t>	</a:t>
            </a:r>
            <a:r>
              <a:rPr lang="en-AU" sz="1800" dirty="0" smtClean="0"/>
              <a:t>          -&gt; Axis </a:t>
            </a:r>
            <a:r>
              <a:rPr lang="en-AU" sz="1800" dirty="0"/>
              <a:t>with one or more </a:t>
            </a:r>
            <a:r>
              <a:rPr lang="en-AU" sz="1800" dirty="0" smtClean="0"/>
              <a:t>coordinates.</a:t>
            </a:r>
            <a:endParaRPr lang="en-GB" sz="1800" dirty="0"/>
          </a:p>
          <a:p>
            <a:pPr marL="985838" lvl="1" indent="-630238">
              <a:buFont typeface="Wingdings" panose="05000000000000000000" pitchFamily="2" charset="2"/>
              <a:buChar char="Ø"/>
              <a:tabLst>
                <a:tab pos="1252538" algn="l"/>
              </a:tabLst>
            </a:pPr>
            <a:r>
              <a:rPr lang="en-AU" sz="1800" dirty="0"/>
              <a:t>[+] </a:t>
            </a:r>
            <a:r>
              <a:rPr lang="en-AU" sz="1800" dirty="0" smtClean="0"/>
              <a:t>         -&gt; Optional </a:t>
            </a:r>
            <a:r>
              <a:rPr lang="en-AU" sz="1800" dirty="0"/>
              <a:t>axis with one or more </a:t>
            </a:r>
            <a:r>
              <a:rPr lang="en-AU" sz="1800" dirty="0" smtClean="0"/>
              <a:t>coordinates.</a:t>
            </a:r>
            <a:endParaRPr lang="en-AU" sz="1800" dirty="0"/>
          </a:p>
          <a:p>
            <a:pPr marL="985838" lvl="1" indent="-630238">
              <a:buFont typeface="Wingdings" panose="05000000000000000000" pitchFamily="2" charset="2"/>
              <a:buChar char="Ø"/>
            </a:pPr>
            <a:r>
              <a:rPr lang="en-AU" sz="1800" dirty="0" smtClean="0"/>
              <a:t>Polygon -&gt; A set of points in (x,y).</a:t>
            </a:r>
          </a:p>
          <a:p>
            <a:pPr marL="985838" lvl="1" indent="-630238">
              <a:buFont typeface="Wingdings" panose="05000000000000000000" pitchFamily="2" charset="2"/>
              <a:buChar char="Ø"/>
            </a:pPr>
            <a:r>
              <a:rPr lang="en-AU" sz="1800" dirty="0" smtClean="0"/>
              <a:t>Trajectory or Path that may be:</a:t>
            </a:r>
          </a:p>
          <a:p>
            <a:pPr marL="1328738" lvl="2" indent="-630238">
              <a:buFont typeface="Wingdings" panose="05000000000000000000" pitchFamily="2" charset="2"/>
              <a:buChar char="ü"/>
            </a:pPr>
            <a:r>
              <a:rPr lang="en-AU" dirty="0" smtClean="0"/>
              <a:t>2D (X,Y) Path (Simple path defined by the horizontal points)</a:t>
            </a:r>
          </a:p>
          <a:p>
            <a:pPr marL="1328738" lvl="2" indent="-630238">
              <a:buFont typeface="Wingdings" panose="05000000000000000000" pitchFamily="2" charset="2"/>
              <a:buChar char="ü"/>
            </a:pPr>
            <a:r>
              <a:rPr lang="en-AU" dirty="0" smtClean="0"/>
              <a:t>3D (X,Y,Z) PathV </a:t>
            </a:r>
            <a:r>
              <a:rPr lang="en-AU" dirty="0"/>
              <a:t>(Each point in the path has a different </a:t>
            </a:r>
            <a:r>
              <a:rPr lang="en-AU" dirty="0" smtClean="0"/>
              <a:t>elevation)</a:t>
            </a:r>
          </a:p>
          <a:p>
            <a:pPr marL="1328738" lvl="2" indent="-630238">
              <a:buFont typeface="Wingdings" panose="05000000000000000000" pitchFamily="2" charset="2"/>
              <a:buChar char="ü"/>
            </a:pPr>
            <a:r>
              <a:rPr lang="en-AU" dirty="0" smtClean="0"/>
              <a:t>3D (X,Y,T) PathT (Each point in the path has a different time)</a:t>
            </a:r>
          </a:p>
          <a:p>
            <a:pPr marL="1328738" lvl="2" indent="-630238">
              <a:buFont typeface="Wingdings" panose="05000000000000000000" pitchFamily="2" charset="2"/>
              <a:buChar char="ü"/>
            </a:pPr>
            <a:r>
              <a:rPr lang="en-AU" dirty="0" smtClean="0"/>
              <a:t>4D (X,Y,Z,T) PathVT </a:t>
            </a:r>
            <a:r>
              <a:rPr lang="en-AU" dirty="0"/>
              <a:t>(Each point in the path has a different </a:t>
            </a:r>
            <a:r>
              <a:rPr lang="en-AU" dirty="0" smtClean="0"/>
              <a:t>time and elevation)</a:t>
            </a:r>
            <a:endParaRPr lang="en-AU" dirty="0"/>
          </a:p>
          <a:p>
            <a:pPr marL="1328738" lvl="2" indent="-630238"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9996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Description of MetOcean Feature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75" y="1128708"/>
            <a:ext cx="8458200" cy="5041905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The Profiles, Point(s), and Cube: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2148692"/>
              </p:ext>
            </p:extLst>
          </p:nvPr>
        </p:nvGraphicFramePr>
        <p:xfrm>
          <a:off x="457201" y="1828800"/>
          <a:ext cx="8458199" cy="4418017"/>
        </p:xfrm>
        <a:graphic>
          <a:graphicData uri="http://schemas.openxmlformats.org/drawingml/2006/table">
            <a:tbl>
              <a:tblPr firstRow="1" firstCol="1" bandRow="1"/>
              <a:tblGrid>
                <a:gridCol w="13937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04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39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39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861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3290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DSG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Single-Location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Multi-Location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Single-Location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TimeSeries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Multi-Location-TimeSeries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6691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Point(s)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Point.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Collection of points.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at one point.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Point Time Series at Multiple points.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834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X=1, Y=1, Z=[1] T=1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 Z=[1], T=1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X=1, Y=1,  Z=[1], T=+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 Z=[1], T=+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6691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Profiles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</a:t>
                      </a: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Profile.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Profile for multiple points.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 profile at a single point.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 profile at a multiple points.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34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X=1, Y=1, Z=+ T=1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Z=+, T=1 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X=1, Y=1, Z=+ T=+ 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Z=+, T=+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6691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Cube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and Single Layer.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and Multi-Layer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TimeSeries and Single Layer.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Multi-Layer, TimeSeries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8347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Z=1, T=1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Z=+, T=1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Z=1 T=+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X=+, Y=+, Z=+ T=+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557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Description of MetOcean Feature Types (</a:t>
            </a:r>
            <a:r>
              <a:rPr lang="en-GB" b="1" dirty="0" err="1">
                <a:effectLst/>
              </a:rPr>
              <a:t>cont</a:t>
            </a:r>
            <a:r>
              <a:rPr lang="en-GB" b="1" dirty="0">
                <a:effectLst/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75" y="1143000"/>
            <a:ext cx="8458200" cy="5027613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Trajectories and Polygons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031009"/>
              </p:ext>
            </p:extLst>
          </p:nvPr>
        </p:nvGraphicFramePr>
        <p:xfrm>
          <a:off x="838200" y="1752601"/>
          <a:ext cx="7467599" cy="2438399"/>
        </p:xfrm>
        <a:graphic>
          <a:graphicData uri="http://schemas.openxmlformats.org/drawingml/2006/table">
            <a:tbl>
              <a:tblPr firstRow="1" firstCol="1" bandRow="1"/>
              <a:tblGrid>
                <a:gridCol w="1037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1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16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33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336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61479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DSG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Single Time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single time, but different level for each point.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Different Time and Same 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Different Time and Different 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81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Trajectory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2D trajectory (X,Y)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3D trajectory (X,Y,T)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3D trajectory (X,Y,Z)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4D trajectory (X,Y,Z,T) 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639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Z=1, T=1, Path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T=1, PathV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Z=1, PathT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PathVT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695990"/>
              </p:ext>
            </p:extLst>
          </p:nvPr>
        </p:nvGraphicFramePr>
        <p:xfrm>
          <a:off x="1295401" y="4419600"/>
          <a:ext cx="6476998" cy="1647545"/>
        </p:xfrm>
        <a:graphic>
          <a:graphicData uri="http://schemas.openxmlformats.org/drawingml/2006/table">
            <a:tbl>
              <a:tblPr firstRow="1" firstCol="1" bandRow="1"/>
              <a:tblGrid>
                <a:gridCol w="11170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985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985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710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Geometry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Polygon, </a:t>
                      </a: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time series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</a:t>
                      </a: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time series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multiple-level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362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Polygon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Single Level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Time,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Level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Time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Levels</a:t>
                      </a:r>
                      <a:endParaRPr lang="en-GB" sz="115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813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Z=1, T=1, Poly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Z=1, T=+, Poly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Z=+, T=+, Poly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4270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Description of MetOcean Feature Types (</a:t>
            </a:r>
            <a:r>
              <a:rPr lang="en-GB" b="1" dirty="0" err="1">
                <a:effectLst/>
              </a:rPr>
              <a:t>cont</a:t>
            </a:r>
            <a:r>
              <a:rPr lang="en-GB" b="1" dirty="0">
                <a:effectLst/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458200" cy="4953000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Cross Sections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sz="1400" dirty="0" smtClean="0"/>
          </a:p>
          <a:p>
            <a:r>
              <a:rPr lang="en-GB" dirty="0" smtClean="0"/>
              <a:t>The definition of a cross section is the same as that for a multipoint profile. But the reason they are separated is due to the way they are created.</a:t>
            </a:r>
          </a:p>
          <a:p>
            <a:r>
              <a:rPr lang="en-GB" dirty="0" smtClean="0"/>
              <a:t>Cross sections are created using a Path rather than along an axis.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7704946"/>
              </p:ext>
            </p:extLst>
          </p:nvPr>
        </p:nvGraphicFramePr>
        <p:xfrm>
          <a:off x="533400" y="1752600"/>
          <a:ext cx="8001000" cy="2057399"/>
        </p:xfrm>
        <a:graphic>
          <a:graphicData uri="http://schemas.openxmlformats.org/drawingml/2006/table">
            <a:tbl>
              <a:tblPr firstRow="1" firstCol="1" bandRow="1"/>
              <a:tblGrid>
                <a:gridCol w="1005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9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9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69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080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DSG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2D</a:t>
                      </a:r>
                      <a:r>
                        <a:rPr lang="en-GB" sz="1150" b="1" kern="1200" baseline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Path</a:t>
                      </a:r>
                      <a:endParaRPr lang="en-GB" sz="1150" b="1" kern="120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3D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Path Each point has a different time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Time series of a profile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620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with multi-levels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and one time for all points.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with multi-levels and a time dependant path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of a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profile time series.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38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Z=+, Path</a:t>
                      </a:r>
                      <a:endParaRPr kumimoji="0" lang="en-GB" sz="115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2E74B5"/>
                        </a:solidFill>
                        <a:effectLst/>
                        <a:uLnTx/>
                        <a:uFillTx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Z=+, PathT</a:t>
                      </a:r>
                      <a:endParaRPr kumimoji="0" lang="en-GB" sz="115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2E74B5"/>
                        </a:solidFill>
                        <a:effectLst/>
                        <a:uLnTx/>
                        <a:uFillTx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Z=+, </a:t>
                      </a: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T+,</a:t>
                      </a:r>
                      <a:r>
                        <a:rPr lang="en-GB" sz="1100" b="1" baseline="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 X=1, Y=1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733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Extraction Patterns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3363" lvl="1" indent="-233363">
              <a:buChar char="•"/>
            </a:pPr>
            <a:r>
              <a:rPr lang="en-AU" sz="2800" dirty="0" smtClean="0"/>
              <a:t>The </a:t>
            </a:r>
            <a:r>
              <a:rPr lang="en-AU" sz="2800" dirty="0"/>
              <a:t>aim of this work is to </a:t>
            </a:r>
            <a:r>
              <a:rPr lang="en-AU" sz="2800" dirty="0" smtClean="0"/>
              <a:t>create a specific feature instance from </a:t>
            </a:r>
            <a:r>
              <a:rPr lang="en-AU" sz="2800" dirty="0"/>
              <a:t>multidimensional data cubes. The two main ways to do this are to: </a:t>
            </a:r>
          </a:p>
          <a:p>
            <a:pPr lvl="1"/>
            <a:r>
              <a:rPr lang="en-AU" sz="2400" dirty="0"/>
              <a:t>E</a:t>
            </a:r>
            <a:r>
              <a:rPr lang="en-AU" sz="2400" dirty="0" smtClean="0"/>
              <a:t>xtract the data </a:t>
            </a:r>
            <a:r>
              <a:rPr lang="en-AU" sz="2400" b="1" i="1" u="sng" dirty="0"/>
              <a:t>along the cube’s </a:t>
            </a:r>
            <a:r>
              <a:rPr lang="en-AU" sz="2400" b="1" i="1" u="sng" dirty="0" smtClean="0"/>
              <a:t>axes</a:t>
            </a:r>
            <a:r>
              <a:rPr lang="en-AU" sz="2400" b="1" i="1" dirty="0" smtClean="0"/>
              <a:t> </a:t>
            </a:r>
            <a:r>
              <a:rPr lang="en-AU" sz="2400" dirty="0"/>
              <a:t>by “slicing” and </a:t>
            </a:r>
            <a:r>
              <a:rPr lang="en-AU" sz="2400" dirty="0" smtClean="0"/>
              <a:t>“trimming”</a:t>
            </a:r>
            <a:endParaRPr lang="en-AU" sz="2400" dirty="0"/>
          </a:p>
          <a:p>
            <a:pPr lvl="1"/>
            <a:r>
              <a:rPr lang="en-AU" sz="2400" dirty="0"/>
              <a:t>E</a:t>
            </a:r>
            <a:r>
              <a:rPr lang="en-AU" sz="2400" dirty="0" smtClean="0"/>
              <a:t>xtract </a:t>
            </a:r>
            <a:r>
              <a:rPr lang="en-AU" sz="2400" dirty="0"/>
              <a:t>the data </a:t>
            </a:r>
            <a:r>
              <a:rPr lang="en-AU" sz="2400" b="1" i="1" u="sng" dirty="0" smtClean="0"/>
              <a:t>using </a:t>
            </a:r>
            <a:r>
              <a:rPr lang="en-AU" sz="2400" b="1" i="1" u="sng" dirty="0"/>
              <a:t>a feature</a:t>
            </a:r>
            <a:r>
              <a:rPr lang="en-AU" sz="2400" dirty="0"/>
              <a:t>, e.g. trajectory/polygon </a:t>
            </a:r>
            <a:endParaRPr lang="en-AU" dirty="0"/>
          </a:p>
          <a:p>
            <a:r>
              <a:rPr lang="en-GB" sz="2800" dirty="0"/>
              <a:t>In order to create a feature instance of a specific </a:t>
            </a:r>
            <a:r>
              <a:rPr lang="en-GB" sz="2800" dirty="0" smtClean="0"/>
              <a:t>featureType </a:t>
            </a:r>
            <a:r>
              <a:rPr lang="en-GB" sz="2800" dirty="0"/>
              <a:t>from a data cube the sampling geometry needed to create the feature instance must conform to the required </a:t>
            </a:r>
            <a:r>
              <a:rPr lang="en-GB" sz="2800" dirty="0" smtClean="0"/>
              <a:t>featureType</a:t>
            </a:r>
            <a:r>
              <a:rPr lang="en-GB" sz="2800" dirty="0"/>
              <a:t>.  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5245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Extraction Patterns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8458200" cy="4891088"/>
          </a:xfrm>
        </p:spPr>
        <p:txBody>
          <a:bodyPr/>
          <a:lstStyle/>
          <a:p>
            <a:r>
              <a:rPr lang="en-GB" sz="2800" dirty="0" smtClean="0"/>
              <a:t>Having categorised each featureType by its geospatial domain it is easy to define the shape of the “Sampling Geometry”.</a:t>
            </a:r>
          </a:p>
          <a:p>
            <a:r>
              <a:rPr lang="en-GB" sz="2800" dirty="0" smtClean="0"/>
              <a:t>Thus to create for example, a point time series, the sampled geometries would define the point and time axes. </a:t>
            </a:r>
          </a:p>
          <a:p>
            <a:pPr lvl="0"/>
            <a:r>
              <a:rPr lang="en-GB" sz="2800" dirty="0"/>
              <a:t>The following slides describe each </a:t>
            </a:r>
            <a:r>
              <a:rPr lang="en-GB" sz="2800" dirty="0" smtClean="0"/>
              <a:t>extraction pattern concurring </a:t>
            </a:r>
            <a:r>
              <a:rPr lang="en-GB" sz="2800" dirty="0"/>
              <a:t>to the DSG type. A short hand notation is used based on the axis and how the axis is sampled/discretised.</a:t>
            </a:r>
          </a:p>
          <a:p>
            <a:endParaRPr lang="en-GB" sz="2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8611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ffectLst/>
                <a:latin typeface="Arial" charset="0"/>
              </a:rPr>
              <a:t>Agenda</a:t>
            </a:r>
            <a:endParaRPr lang="en-GB" b="1" dirty="0">
              <a:effectLst/>
              <a:latin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2364"/>
            <a:ext cx="8458200" cy="5181600"/>
          </a:xfrm>
        </p:spPr>
        <p:txBody>
          <a:bodyPr/>
          <a:lstStyle/>
          <a:p>
            <a:r>
              <a:rPr lang="en-US" sz="2800" dirty="0"/>
              <a:t>Background and Definitions</a:t>
            </a:r>
            <a:r>
              <a:rPr lang="en-GB" sz="2800" dirty="0" smtClean="0"/>
              <a:t>.</a:t>
            </a:r>
          </a:p>
          <a:p>
            <a:r>
              <a:rPr lang="en-GB" sz="2800" dirty="0"/>
              <a:t>Examples of Discrete Sampling </a:t>
            </a:r>
            <a:r>
              <a:rPr lang="en-GB" sz="2800" dirty="0" smtClean="0"/>
              <a:t>Geometries</a:t>
            </a:r>
          </a:p>
          <a:p>
            <a:r>
              <a:rPr lang="en-GB" sz="2800" dirty="0"/>
              <a:t>APIs</a:t>
            </a:r>
            <a:r>
              <a:rPr lang="en-GB" sz="2800" dirty="0" smtClean="0"/>
              <a:t> .</a:t>
            </a:r>
          </a:p>
          <a:p>
            <a:r>
              <a:rPr lang="en-GB" sz="2800" dirty="0"/>
              <a:t>Collection of DSGs into a Single </a:t>
            </a:r>
            <a:r>
              <a:rPr lang="en-GB" sz="2800" dirty="0" smtClean="0"/>
              <a:t>Variable.</a:t>
            </a:r>
          </a:p>
          <a:p>
            <a:r>
              <a:rPr lang="en-GB" sz="2800" dirty="0"/>
              <a:t>Feature Types and Use </a:t>
            </a:r>
            <a:r>
              <a:rPr lang="en-GB" sz="2800" dirty="0" smtClean="0"/>
              <a:t>Cases.</a:t>
            </a:r>
          </a:p>
          <a:p>
            <a:r>
              <a:rPr lang="en-GB" sz="2800" dirty="0"/>
              <a:t>Description of MetOcean Feature </a:t>
            </a:r>
            <a:r>
              <a:rPr lang="en-GB" sz="2800" dirty="0" smtClean="0"/>
              <a:t>Types.</a:t>
            </a:r>
          </a:p>
          <a:p>
            <a:r>
              <a:rPr lang="en-GB" sz="2800" dirty="0"/>
              <a:t>Classifying the </a:t>
            </a:r>
            <a:r>
              <a:rPr lang="en-GB" sz="2800" dirty="0" smtClean="0"/>
              <a:t>Extraction </a:t>
            </a:r>
            <a:r>
              <a:rPr lang="en-GB" sz="2800" dirty="0"/>
              <a:t>Patterns</a:t>
            </a:r>
            <a:r>
              <a:rPr lang="en-GB" sz="2800" dirty="0" smtClean="0"/>
              <a:t>.</a:t>
            </a:r>
          </a:p>
          <a:p>
            <a:r>
              <a:rPr lang="en-GB" sz="2800" dirty="0"/>
              <a:t>Sampling </a:t>
            </a:r>
            <a:r>
              <a:rPr lang="en-GB" sz="2800" dirty="0" smtClean="0"/>
              <a:t>Patterns.</a:t>
            </a:r>
          </a:p>
          <a:p>
            <a:r>
              <a:rPr lang="en-GB" sz="2800" dirty="0"/>
              <a:t>Classifying Features by Extraction </a:t>
            </a:r>
            <a:r>
              <a:rPr lang="en-GB" sz="2800" dirty="0" smtClean="0"/>
              <a:t>Pattern.</a:t>
            </a:r>
          </a:p>
          <a:p>
            <a:r>
              <a:rPr lang="en-GB" sz="2800" dirty="0"/>
              <a:t>Summary</a:t>
            </a:r>
            <a:endParaRPr lang="en-AU" sz="2800" dirty="0"/>
          </a:p>
          <a:p>
            <a:pPr marL="0" indent="0">
              <a:buNone/>
            </a:pPr>
            <a:endParaRPr lang="en-AU" sz="2000" dirty="0" smtClean="0"/>
          </a:p>
          <a:p>
            <a:endParaRPr lang="en-GB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166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Classifying the Extraction Patterns.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Aft>
                <a:spcPts val="1200"/>
              </a:spcAft>
            </a:pPr>
            <a:r>
              <a:rPr lang="en-GB" sz="2800" dirty="0" smtClean="0">
                <a:solidFill>
                  <a:srgbClr val="44546A"/>
                </a:solidFill>
              </a:rPr>
              <a:t>The extraction patterns fall into one of three categories:-</a:t>
            </a:r>
          </a:p>
          <a:p>
            <a:pPr marL="804863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2400" dirty="0" smtClean="0">
                <a:solidFill>
                  <a:srgbClr val="44546A"/>
                </a:solidFill>
              </a:rPr>
              <a:t>Slicing/Trimming i.e axis based.</a:t>
            </a:r>
          </a:p>
          <a:p>
            <a:pPr marL="804863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2400" dirty="0" smtClean="0">
                <a:solidFill>
                  <a:srgbClr val="44546A"/>
                </a:solidFill>
              </a:rPr>
              <a:t>Extracting data within an area e.g. polygon</a:t>
            </a:r>
            <a:endParaRPr lang="en-GB" dirty="0" smtClean="0"/>
          </a:p>
          <a:p>
            <a:pPr marL="804863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GB" sz="2400" dirty="0">
                <a:solidFill>
                  <a:srgbClr val="44546A"/>
                </a:solidFill>
              </a:rPr>
              <a:t>Extracting along a path e.g. trajectory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5076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776" y="228600"/>
            <a:ext cx="8683625" cy="536331"/>
          </a:xfrm>
        </p:spPr>
        <p:txBody>
          <a:bodyPr/>
          <a:lstStyle/>
          <a:p>
            <a:pPr lvl="2"/>
            <a:r>
              <a:rPr lang="en-GB" b="1" dirty="0">
                <a:effectLst/>
              </a:rPr>
              <a:t>1: Slicing and trimming along an Axis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0376" y="1219617"/>
            <a:ext cx="8683624" cy="4891088"/>
          </a:xfrm>
        </p:spPr>
        <p:txBody>
          <a:bodyPr/>
          <a:lstStyle/>
          <a:p>
            <a:pPr marL="233363" lvl="1" indent="-233363">
              <a:buChar char="•"/>
            </a:pPr>
            <a:r>
              <a:rPr lang="en-GB" sz="2800" dirty="0"/>
              <a:t>Slicing </a:t>
            </a:r>
          </a:p>
          <a:p>
            <a:pPr lvl="1"/>
            <a:r>
              <a:rPr lang="en-GB" sz="2400" dirty="0" smtClean="0"/>
              <a:t>Identify the axis to be sliced, by name</a:t>
            </a:r>
          </a:p>
          <a:p>
            <a:pPr marL="1141413" lvl="2" indent="-457200">
              <a:buFont typeface="+mj-lt"/>
              <a:buAutoNum type="arabicPeriod"/>
            </a:pPr>
            <a:r>
              <a:rPr lang="en-GB" sz="2000" dirty="0" smtClean="0"/>
              <a:t>Need to identify the slice axis and the value of the Slice Point.</a:t>
            </a:r>
          </a:p>
          <a:p>
            <a:pPr marL="1141413" lvl="2" indent="-457200">
              <a:buFont typeface="+mj-lt"/>
              <a:buAutoNum type="arabicPeriod"/>
            </a:pPr>
            <a:r>
              <a:rPr lang="en-GB" sz="2000" dirty="0" smtClean="0"/>
              <a:t>May </a:t>
            </a:r>
            <a:r>
              <a:rPr lang="en-GB" sz="2000" dirty="0"/>
              <a:t>have multiple slice </a:t>
            </a:r>
            <a:r>
              <a:rPr lang="en-GB" sz="2000" dirty="0" smtClean="0"/>
              <a:t>points.</a:t>
            </a:r>
            <a:endParaRPr lang="en-GB" sz="2000" dirty="0"/>
          </a:p>
          <a:p>
            <a:r>
              <a:rPr lang="en-GB" sz="2800" dirty="0" smtClean="0"/>
              <a:t>Trimming</a:t>
            </a:r>
            <a:endParaRPr lang="en-GB" sz="2800" dirty="0"/>
          </a:p>
          <a:p>
            <a:pPr lvl="1"/>
            <a:r>
              <a:rPr lang="en-GB" sz="2400" dirty="0"/>
              <a:t>Need to identify the trim m</a:t>
            </a:r>
            <a:r>
              <a:rPr lang="en-GB" sz="2400" dirty="0" smtClean="0"/>
              <a:t>ethod </a:t>
            </a:r>
            <a:endParaRPr lang="en-GB" sz="2400" dirty="0"/>
          </a:p>
          <a:p>
            <a:pPr marL="1141413" lvl="2" indent="-457200">
              <a:buFont typeface="+mj-lt"/>
              <a:buAutoNum type="arabicPeriod"/>
            </a:pPr>
            <a:r>
              <a:rPr lang="en-GB" sz="2000" dirty="0"/>
              <a:t>Contains all values between lower and upper limits </a:t>
            </a:r>
            <a:r>
              <a:rPr lang="en-GB" sz="2000" dirty="0" smtClean="0"/>
              <a:t>(subset)</a:t>
            </a:r>
            <a:endParaRPr lang="en-GB" sz="2000" dirty="0"/>
          </a:p>
          <a:p>
            <a:pPr marL="1141413" lvl="2" indent="-457200">
              <a:buFont typeface="+mj-lt"/>
              <a:buAutoNum type="arabicPeriod"/>
            </a:pPr>
            <a:r>
              <a:rPr lang="en-GB" sz="2000" dirty="0"/>
              <a:t>Discretise the axis by defining a sample size </a:t>
            </a:r>
            <a:r>
              <a:rPr lang="en-GB" sz="2000" dirty="0" smtClean="0"/>
              <a:t>(sample) and the upper and lower limits. </a:t>
            </a:r>
            <a:r>
              <a:rPr lang="en-GB" sz="2000" dirty="0"/>
              <a:t>This will also require an interpolation method to be defined</a:t>
            </a:r>
            <a:r>
              <a:rPr lang="en-GB" sz="2000" dirty="0" smtClean="0"/>
              <a:t>.</a:t>
            </a:r>
            <a:endParaRPr lang="en-GB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4454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Extraction of data </a:t>
            </a:r>
            <a:r>
              <a:rPr lang="en-AU" dirty="0"/>
              <a:t>along the </a:t>
            </a:r>
            <a:r>
              <a:rPr lang="en-AU" dirty="0" smtClean="0"/>
              <a:t>Cube’s Axes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(slicing and </a:t>
            </a:r>
            <a:r>
              <a:rPr lang="en-GB" dirty="0"/>
              <a:t>t</a:t>
            </a:r>
            <a:r>
              <a:rPr lang="en-GB" dirty="0" smtClean="0"/>
              <a:t>rimming along an Axis)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261" y="1279525"/>
            <a:ext cx="7241828" cy="48910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30723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 smtClean="0">
                <a:effectLst/>
              </a:rPr>
              <a:t>Slicing: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242218"/>
            <a:ext cx="8458200" cy="4891088"/>
          </a:xfrm>
        </p:spPr>
        <p:txBody>
          <a:bodyPr/>
          <a:lstStyle/>
          <a:p>
            <a:pPr lvl="0"/>
            <a:r>
              <a:rPr lang="en-AU" b="1" dirty="0" smtClean="0"/>
              <a:t>Horizontal(</a:t>
            </a:r>
            <a:r>
              <a:rPr lang="en-AU" b="1" i="1" dirty="0" smtClean="0"/>
              <a:t>Slice</a:t>
            </a:r>
            <a:r>
              <a:rPr lang="en-AU" b="1" dirty="0" smtClean="0"/>
              <a:t>) Point(s) (HP(S))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 smtClean="0"/>
              <a:t>Points</a:t>
            </a:r>
            <a:r>
              <a:rPr lang="en-AU" sz="2200" dirty="0"/>
              <a:t>= 50.0,10.0,60.0.15.0,70.0,20.0</a:t>
            </a:r>
          </a:p>
          <a:p>
            <a:pPr marL="1370013" lvl="4" indent="0">
              <a:buNone/>
            </a:pPr>
            <a:endParaRPr lang="en-GB" dirty="0"/>
          </a:p>
          <a:p>
            <a:pPr lvl="0"/>
            <a:r>
              <a:rPr lang="en-AU" b="1" dirty="0" smtClean="0"/>
              <a:t>Vertical(</a:t>
            </a:r>
            <a:r>
              <a:rPr lang="en-AU" b="1" i="1" dirty="0" smtClean="0"/>
              <a:t>Slice</a:t>
            </a:r>
            <a:r>
              <a:rPr lang="en-AU" b="1" dirty="0" smtClean="0"/>
              <a:t>) Point(s) </a:t>
            </a:r>
            <a:r>
              <a:rPr lang="en-AU" b="1" dirty="0"/>
              <a:t>(</a:t>
            </a:r>
            <a:r>
              <a:rPr lang="en-AU" b="1" dirty="0" smtClean="0"/>
              <a:t>VP(S))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Vertical Points= 50000,30000,25000,200000 (Units Pa)</a:t>
            </a:r>
          </a:p>
          <a:p>
            <a:pPr marL="1370013" lvl="4" indent="0">
              <a:buNone/>
            </a:pPr>
            <a:endParaRPr lang="en-GB" dirty="0"/>
          </a:p>
          <a:p>
            <a:pPr lvl="0"/>
            <a:r>
              <a:rPr lang="en-AU" b="1" dirty="0" smtClean="0"/>
              <a:t>Time(</a:t>
            </a:r>
            <a:r>
              <a:rPr lang="en-AU" b="1" i="1" dirty="0" smtClean="0"/>
              <a:t>Slice</a:t>
            </a:r>
            <a:r>
              <a:rPr lang="en-AU" b="1" dirty="0" smtClean="0"/>
              <a:t>) Point(s) </a:t>
            </a:r>
            <a:r>
              <a:rPr lang="en-AU" b="1" dirty="0"/>
              <a:t>(</a:t>
            </a:r>
            <a:r>
              <a:rPr lang="en-AU" b="1" dirty="0" smtClean="0"/>
              <a:t>TP(S))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Time Points= </a:t>
            </a:r>
            <a:r>
              <a:rPr lang="en-GB" sz="2200" dirty="0"/>
              <a:t>2017-05-15T00:00:00Z, 2017-05-15T12:00:00Z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6142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 smtClean="0">
                <a:effectLst/>
              </a:rPr>
              <a:t>Trimming by Sub-setting: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8690"/>
            <a:ext cx="8458200" cy="4891088"/>
          </a:xfrm>
        </p:spPr>
        <p:txBody>
          <a:bodyPr/>
          <a:lstStyle/>
          <a:p>
            <a:pPr lvl="0"/>
            <a:r>
              <a:rPr lang="en-AU" b="1" dirty="0"/>
              <a:t>HorizontalSubset (HSUB)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Lower left corner, coordinate axis 1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Lower left corner, coordinate axis 2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Upper right corner, coordinate axis 1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Upper right corner, coordinate axis 2</a:t>
            </a:r>
            <a:endParaRPr lang="en-GB" sz="2200" dirty="0"/>
          </a:p>
          <a:p>
            <a:r>
              <a:rPr lang="en-AU" b="1" dirty="0" smtClean="0"/>
              <a:t>VerticalSubset </a:t>
            </a:r>
            <a:r>
              <a:rPr lang="en-AU" b="1" dirty="0"/>
              <a:t>(VSUB)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Lower level, coordinate axis 1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Upper level, coordinate axis 2</a:t>
            </a:r>
            <a:endParaRPr lang="en-GB" sz="2200" dirty="0"/>
          </a:p>
          <a:p>
            <a:pPr lvl="0"/>
            <a:r>
              <a:rPr lang="en-AU" b="1" dirty="0"/>
              <a:t>TimeSubset (TSUB)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Start Time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End Time</a:t>
            </a:r>
            <a:endParaRPr lang="en-GB" sz="2200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84208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3625" cy="685800"/>
          </a:xfrm>
        </p:spPr>
        <p:txBody>
          <a:bodyPr/>
          <a:lstStyle/>
          <a:p>
            <a:pPr lvl="2"/>
            <a:r>
              <a:rPr lang="en-AU" b="1" dirty="0" smtClean="0">
                <a:effectLst/>
              </a:rPr>
              <a:t>Trimming by Sampling: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9304" y="917131"/>
            <a:ext cx="8458200" cy="5867400"/>
          </a:xfrm>
        </p:spPr>
        <p:txBody>
          <a:bodyPr/>
          <a:lstStyle/>
          <a:p>
            <a:pPr lvl="0"/>
            <a:r>
              <a:rPr lang="en-AU" b="1" dirty="0" smtClean="0"/>
              <a:t>HorizontalSampling Parameters (HSAMP</a:t>
            </a:r>
            <a:r>
              <a:rPr lang="en-AU" b="1" dirty="0"/>
              <a:t>)</a:t>
            </a:r>
            <a:endParaRPr lang="en-GB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Lower left corner, coordinate axis 1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Lower left corner, coordinate axis 2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Upper right corner, coordinate axis 1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Upper right corner, coordinate axis 2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Coordinate axis 1 interval (requires Interpolation method</a:t>
            </a:r>
            <a:r>
              <a:rPr lang="en-GB" sz="2200" dirty="0"/>
              <a:t>)</a:t>
            </a:r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Coordinate axis 2 interval (requires Interpolation method</a:t>
            </a:r>
            <a:r>
              <a:rPr lang="en-GB" sz="2200" dirty="0"/>
              <a:t>)</a:t>
            </a:r>
            <a:endParaRPr lang="en-AU" sz="2200" dirty="0"/>
          </a:p>
          <a:p>
            <a:pPr lvl="0"/>
            <a:r>
              <a:rPr lang="en-AU" b="1" dirty="0"/>
              <a:t>VerticalSampling Parameters (VSAMP)</a:t>
            </a:r>
            <a:endParaRPr lang="en-GB" b="1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First lower level coordinate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Second upper level coordinate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Coordinate axis 1 interval (requires Interpolation method</a:t>
            </a:r>
            <a:r>
              <a:rPr lang="en-GB" sz="2200" dirty="0"/>
              <a:t>)</a:t>
            </a:r>
            <a:endParaRPr lang="en-AU" sz="2200" dirty="0"/>
          </a:p>
          <a:p>
            <a:r>
              <a:rPr lang="en-AU" b="1" dirty="0"/>
              <a:t>TimeSampling Parameters(TSAMP)</a:t>
            </a:r>
            <a:endParaRPr lang="en-GB" b="1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Start Time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End Time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AU" sz="2200" dirty="0"/>
              <a:t>Time Interval (requires Interpolation method</a:t>
            </a:r>
            <a:r>
              <a:rPr lang="en-GB" sz="2200" dirty="0"/>
              <a:t>)</a:t>
            </a:r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endParaRPr lang="en-GB" dirty="0"/>
          </a:p>
          <a:p>
            <a:pPr lvl="4"/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5518404" y="6534595"/>
            <a:ext cx="3200400" cy="228600"/>
          </a:xfrm>
        </p:spPr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779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352" y="152400"/>
            <a:ext cx="8683625" cy="579120"/>
          </a:xfrm>
        </p:spPr>
        <p:txBody>
          <a:bodyPr anchor="t"/>
          <a:lstStyle/>
          <a:p>
            <a:pPr lvl="2"/>
            <a:r>
              <a:rPr lang="en-AU" b="1" dirty="0">
                <a:effectLst/>
              </a:rPr>
              <a:t>2: Extraction of data </a:t>
            </a:r>
            <a:r>
              <a:rPr lang="en-GB" b="1" dirty="0">
                <a:effectLst/>
              </a:rPr>
              <a:t>Within a Polygon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1776" y="1279525"/>
            <a:ext cx="8683624" cy="4891088"/>
          </a:xfrm>
        </p:spPr>
        <p:txBody>
          <a:bodyPr/>
          <a:lstStyle/>
          <a:p>
            <a:pPr marL="233363" lvl="1" indent="-233363">
              <a:buChar char="•"/>
            </a:pPr>
            <a:r>
              <a:rPr lang="en-GB" sz="2800" dirty="0" smtClean="0"/>
              <a:t>All data points contained within the polygon shape will be include.</a:t>
            </a:r>
          </a:p>
          <a:p>
            <a:pPr marL="233363" lvl="1" indent="-233363">
              <a:buChar char="•"/>
            </a:pPr>
            <a:r>
              <a:rPr lang="en-GB" sz="2800" dirty="0" smtClean="0"/>
              <a:t>More sophistication may added by including a vertical and temporal extent.</a:t>
            </a:r>
            <a:endParaRPr lang="en-GB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191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 the data : </a:t>
            </a:r>
            <a:r>
              <a:rPr lang="en-GB" b="1" dirty="0">
                <a:effectLst/>
              </a:rPr>
              <a:t>Polygon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3363" lvl="1" indent="-233363">
              <a:buChar char="•"/>
            </a:pPr>
            <a:r>
              <a:rPr lang="en-GB" sz="2800" dirty="0"/>
              <a:t>This creates a </a:t>
            </a:r>
            <a:r>
              <a:rPr lang="en-GB" sz="2800" dirty="0" smtClean="0"/>
              <a:t>featureType </a:t>
            </a:r>
            <a:r>
              <a:rPr lang="en-GB" sz="2800" dirty="0"/>
              <a:t>of Polygon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981200"/>
            <a:ext cx="48768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4069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 the data Contained in a </a:t>
            </a:r>
            <a:r>
              <a:rPr lang="en-GB" b="1" dirty="0">
                <a:effectLst/>
              </a:rPr>
              <a:t>Polygon.</a:t>
            </a:r>
            <a:br>
              <a:rPr lang="en-GB" b="1" dirty="0">
                <a:effectLst/>
              </a:rPr>
            </a:br>
            <a:r>
              <a:rPr lang="en-GB" b="1" dirty="0">
                <a:effectLst/>
              </a:rPr>
              <a:t>(Feature Type Polygon)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/>
              <a:t>Need to encode a </a:t>
            </a:r>
            <a:r>
              <a:rPr lang="en-GB" sz="2800" dirty="0" smtClean="0"/>
              <a:t>Polygon as a list of x,y values:</a:t>
            </a:r>
            <a:endParaRPr lang="en-GB" dirty="0" smtClean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Simple Description in X,Y (A list of points) POLY</a:t>
            </a:r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Vertical extent may be added by specifying an upper and lower limit or a set of levels.</a:t>
            </a:r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Time dimension may be added by specifying an upper and lower limit or a set of times.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0288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799577" cy="579120"/>
          </a:xfrm>
        </p:spPr>
        <p:txBody>
          <a:bodyPr anchor="t"/>
          <a:lstStyle/>
          <a:p>
            <a:pPr lvl="2"/>
            <a:r>
              <a:rPr lang="en-AU" b="1" dirty="0">
                <a:effectLst/>
              </a:rPr>
              <a:t>3: Extraction of data </a:t>
            </a:r>
            <a:r>
              <a:rPr lang="en-GB" b="1" dirty="0">
                <a:effectLst/>
              </a:rPr>
              <a:t>Along a Trajectory/Corridor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353" y="1371600"/>
            <a:ext cx="8683624" cy="4891088"/>
          </a:xfrm>
        </p:spPr>
        <p:txBody>
          <a:bodyPr/>
          <a:lstStyle/>
          <a:p>
            <a:pPr marL="233363" lvl="1" indent="-233363">
              <a:buChar char="•"/>
            </a:pPr>
            <a:r>
              <a:rPr lang="en-GB" sz="2800" dirty="0" smtClean="0"/>
              <a:t>Data from the cube is extracted along a path that is specified by its “Way Points”.</a:t>
            </a:r>
          </a:p>
          <a:p>
            <a:pPr marL="233363" lvl="1" indent="-233363">
              <a:buChar char="•"/>
            </a:pPr>
            <a:r>
              <a:rPr lang="en-GB" sz="2800" dirty="0" smtClean="0"/>
              <a:t>Data from the cube are interpolated in time and space depending on the dimensionality of the trajectory.</a:t>
            </a:r>
          </a:p>
          <a:p>
            <a:pPr marL="233363" lvl="1" indent="-233363">
              <a:buChar char="•"/>
            </a:pPr>
            <a:r>
              <a:rPr lang="en-GB" sz="2800" dirty="0" smtClean="0"/>
              <a:t>A corridor may be specified by defining a trajectory with a lateral and vertical extent.</a:t>
            </a:r>
            <a:endParaRPr lang="en-GB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1817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b="1" dirty="0">
                <a:effectLst/>
              </a:rPr>
              <a:t>Background and Definitions: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652"/>
            <a:ext cx="8458200" cy="5181600"/>
          </a:xfrm>
        </p:spPr>
        <p:txBody>
          <a:bodyPr/>
          <a:lstStyle/>
          <a:p>
            <a:r>
              <a:rPr lang="en-GB" sz="2800" dirty="0"/>
              <a:t>In a </a:t>
            </a:r>
            <a:r>
              <a:rPr lang="en-AU" sz="2800" dirty="0"/>
              <a:t>MetOcean data cube each axis is discrete, i.e. </a:t>
            </a:r>
            <a:r>
              <a:rPr lang="en-AU" sz="2800" dirty="0" smtClean="0"/>
              <a:t>it is </a:t>
            </a:r>
            <a:r>
              <a:rPr lang="en-AU" sz="2800" dirty="0"/>
              <a:t>not associated with any “continuous” coordinate or auxiliary coordinate variable. </a:t>
            </a:r>
          </a:p>
          <a:p>
            <a:r>
              <a:rPr lang="en-GB" sz="2800" dirty="0"/>
              <a:t>A </a:t>
            </a:r>
            <a:r>
              <a:rPr lang="en-GB" sz="2800" b="1" dirty="0"/>
              <a:t>discrete sampling geometry </a:t>
            </a:r>
            <a:r>
              <a:rPr lang="en-GB" sz="2800" b="1" dirty="0" smtClean="0"/>
              <a:t>(DSG) </a:t>
            </a:r>
            <a:r>
              <a:rPr lang="en-GB" sz="2800" dirty="0" smtClean="0"/>
              <a:t>(point</a:t>
            </a:r>
            <a:r>
              <a:rPr lang="en-GB" sz="2800" dirty="0"/>
              <a:t>, time series, sections, profile or trajectory) is defined by the relationships among its spatiotemporal coordinates. </a:t>
            </a:r>
            <a:endParaRPr lang="en-GB" sz="2800" dirty="0" smtClean="0"/>
          </a:p>
          <a:p>
            <a:r>
              <a:rPr lang="en-GB" sz="2800" dirty="0" smtClean="0"/>
              <a:t>It </a:t>
            </a:r>
            <a:r>
              <a:rPr lang="en-GB" sz="2800" dirty="0"/>
              <a:t>is formed by sampling a data cube with discrete axes.</a:t>
            </a:r>
          </a:p>
          <a:p>
            <a:r>
              <a:rPr lang="en-GB" sz="2800" dirty="0"/>
              <a:t>The word “axis” is used to refer to the physical interpretation of the dimensions of the data.</a:t>
            </a:r>
            <a:endParaRPr lang="en-AU" sz="2800" dirty="0"/>
          </a:p>
          <a:p>
            <a:pPr marL="0" indent="0">
              <a:buNone/>
            </a:pPr>
            <a:endParaRPr lang="en-AU" sz="2000" dirty="0" smtClean="0"/>
          </a:p>
          <a:p>
            <a:endParaRPr lang="en-GB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627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 the data Along a FeatureType: </a:t>
            </a:r>
            <a:br>
              <a:rPr lang="en-AU" b="1" dirty="0">
                <a:effectLst/>
              </a:rPr>
            </a:br>
            <a:r>
              <a:rPr lang="en-GB" b="1" dirty="0">
                <a:effectLst/>
              </a:rPr>
              <a:t>Trajectory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3363" lvl="1" indent="-233363">
              <a:buFontTx/>
              <a:buChar char="•"/>
            </a:pPr>
            <a:r>
              <a:rPr lang="en-GB" sz="2800" dirty="0"/>
              <a:t>This creates a feature type of </a:t>
            </a:r>
            <a:r>
              <a:rPr lang="en-GB" sz="2800" dirty="0" smtClean="0"/>
              <a:t>Trajectory </a:t>
            </a:r>
            <a:endParaRPr lang="en-GB" sz="2800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854055" y="2010539"/>
            <a:ext cx="8090895" cy="2616742"/>
            <a:chOff x="513553" y="2176254"/>
            <a:chExt cx="8090895" cy="2616742"/>
          </a:xfrm>
        </p:grpSpPr>
        <p:cxnSp>
          <p:nvCxnSpPr>
            <p:cNvPr id="31" name="Straight Arrow Connector 30"/>
            <p:cNvCxnSpPr/>
            <p:nvPr/>
          </p:nvCxnSpPr>
          <p:spPr>
            <a:xfrm>
              <a:off x="733769" y="4701048"/>
              <a:ext cx="6192688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H="1" flipV="1">
              <a:off x="737961" y="337629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flipV="1">
              <a:off x="513553" y="4699163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513553" y="4434590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513553" y="3905442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517745" y="3640868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513553" y="4170016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513553" y="3376294"/>
              <a:ext cx="220216" cy="1885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V="1">
              <a:off x="741435" y="2224166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V="1">
              <a:off x="733769" y="3471970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H="1" flipV="1">
              <a:off x="8355477" y="2232550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6926457" y="3547035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2173929" y="3547035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2197491" y="219907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2173929" y="2232550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6952328" y="4699163"/>
              <a:ext cx="28803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7862561" y="3944538"/>
              <a:ext cx="28803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7358505" y="4321850"/>
              <a:ext cx="28803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316416" y="3567226"/>
              <a:ext cx="28803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1173483" y="4321850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1677539" y="3936154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V="1">
              <a:off x="1618439" y="3580521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2481405" y="3527538"/>
              <a:ext cx="1622621" cy="126545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3387779" y="3567226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4272449" y="3527538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V="1">
              <a:off x="5157119" y="3523828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V="1">
              <a:off x="6041789" y="3557304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Dot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V="1">
              <a:off x="733769" y="2487106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flipV="1">
              <a:off x="733769" y="2723288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flipV="1">
              <a:off x="723525" y="2972849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733769" y="3222410"/>
              <a:ext cx="1432494" cy="1152128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>
              <a:off x="2173929" y="2495659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2173929" y="2758768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2173929" y="3021877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2173929" y="3284984"/>
              <a:ext cx="6185022" cy="0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Freeform 65"/>
            <p:cNvSpPr/>
            <p:nvPr/>
          </p:nvSpPr>
          <p:spPr>
            <a:xfrm>
              <a:off x="2162175" y="2542010"/>
              <a:ext cx="5248275" cy="1506115"/>
            </a:xfrm>
            <a:custGeom>
              <a:avLst/>
              <a:gdLst>
                <a:gd name="connsiteX0" fmla="*/ 0 w 5248275"/>
                <a:gd name="connsiteY0" fmla="*/ 0 h 1381125"/>
                <a:gd name="connsiteX1" fmla="*/ 2362200 w 5248275"/>
                <a:gd name="connsiteY1" fmla="*/ 123825 h 1381125"/>
                <a:gd name="connsiteX2" fmla="*/ 3533775 w 5248275"/>
                <a:gd name="connsiteY2" fmla="*/ 400050 h 1381125"/>
                <a:gd name="connsiteX3" fmla="*/ 4581525 w 5248275"/>
                <a:gd name="connsiteY3" fmla="*/ 1057275 h 1381125"/>
                <a:gd name="connsiteX4" fmla="*/ 5248275 w 5248275"/>
                <a:gd name="connsiteY4" fmla="*/ 1381125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8275" h="1381125">
                  <a:moveTo>
                    <a:pt x="0" y="0"/>
                  </a:moveTo>
                  <a:cubicBezTo>
                    <a:pt x="886619" y="28575"/>
                    <a:pt x="1773238" y="57150"/>
                    <a:pt x="2362200" y="123825"/>
                  </a:cubicBezTo>
                  <a:cubicBezTo>
                    <a:pt x="2951163" y="190500"/>
                    <a:pt x="3163888" y="244475"/>
                    <a:pt x="3533775" y="400050"/>
                  </a:cubicBezTo>
                  <a:cubicBezTo>
                    <a:pt x="3903662" y="555625"/>
                    <a:pt x="4295775" y="893762"/>
                    <a:pt x="4581525" y="1057275"/>
                  </a:cubicBezTo>
                  <a:cubicBezTo>
                    <a:pt x="4867275" y="1220788"/>
                    <a:pt x="5057775" y="1300956"/>
                    <a:pt x="5248275" y="1381125"/>
                  </a:cubicBezTo>
                </a:path>
              </a:pathLst>
            </a:custGeom>
            <a:noFill/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ysClr val="window" lastClr="FFFFFF"/>
                  </a:solidFill>
                  <a:latin typeface="Calibri"/>
                </a:defRPr>
              </a:lvl9pPr>
            </a:lstStyle>
            <a:p>
              <a:pPr algn="ctr"/>
              <a:endParaRPr lang="en-GB" dirty="0"/>
            </a:p>
          </p:txBody>
        </p:sp>
        <p:cxnSp>
          <p:nvCxnSpPr>
            <p:cNvPr id="67" name="Straight Connector 66"/>
            <p:cNvCxnSpPr/>
            <p:nvPr/>
          </p:nvCxnSpPr>
          <p:spPr>
            <a:xfrm flipH="1" flipV="1">
              <a:off x="3007322" y="217625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4064470" y="220486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 flipV="1">
              <a:off x="4788024" y="220486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 flipV="1">
              <a:off x="5648646" y="220486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H="1" flipV="1">
              <a:off x="6516216" y="2204864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 flipV="1">
              <a:off x="7448846" y="2276872"/>
              <a:ext cx="3474" cy="1324754"/>
            </a:xfrm>
            <a:prstGeom prst="lin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358"/>
          <p:cNvSpPr txBox="1"/>
          <p:nvPr/>
        </p:nvSpPr>
        <p:spPr>
          <a:xfrm rot="19011282">
            <a:off x="8009220" y="4056888"/>
            <a:ext cx="956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dirty="0" smtClean="0"/>
              <a:t>Latitude</a:t>
            </a:r>
            <a:endParaRPr lang="en-GB" dirty="0"/>
          </a:p>
        </p:txBody>
      </p:sp>
      <p:sp>
        <p:nvSpPr>
          <p:cNvPr id="7" name="TextBox 126"/>
          <p:cNvSpPr txBox="1"/>
          <p:nvPr/>
        </p:nvSpPr>
        <p:spPr>
          <a:xfrm rot="16200000">
            <a:off x="-255921" y="3540172"/>
            <a:ext cx="1237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dirty="0" smtClean="0"/>
              <a:t>Flight Level</a:t>
            </a:r>
          </a:p>
        </p:txBody>
      </p:sp>
      <p:sp>
        <p:nvSpPr>
          <p:cNvPr id="8" name="TextBox 127"/>
          <p:cNvSpPr txBox="1"/>
          <p:nvPr/>
        </p:nvSpPr>
        <p:spPr>
          <a:xfrm>
            <a:off x="538020" y="4415413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250</a:t>
            </a:r>
          </a:p>
        </p:txBody>
      </p:sp>
      <p:sp>
        <p:nvSpPr>
          <p:cNvPr id="9" name="TextBox 128"/>
          <p:cNvSpPr txBox="1"/>
          <p:nvPr/>
        </p:nvSpPr>
        <p:spPr>
          <a:xfrm>
            <a:off x="520014" y="3872566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300</a:t>
            </a:r>
          </a:p>
        </p:txBody>
      </p:sp>
      <p:sp>
        <p:nvSpPr>
          <p:cNvPr id="10" name="TextBox 129"/>
          <p:cNvSpPr txBox="1"/>
          <p:nvPr/>
        </p:nvSpPr>
        <p:spPr>
          <a:xfrm>
            <a:off x="538020" y="3601142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325</a:t>
            </a:r>
          </a:p>
        </p:txBody>
      </p:sp>
      <p:sp>
        <p:nvSpPr>
          <p:cNvPr id="11" name="TextBox 130"/>
          <p:cNvSpPr txBox="1"/>
          <p:nvPr/>
        </p:nvSpPr>
        <p:spPr>
          <a:xfrm>
            <a:off x="520014" y="3329718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350</a:t>
            </a:r>
          </a:p>
        </p:txBody>
      </p:sp>
      <p:sp>
        <p:nvSpPr>
          <p:cNvPr id="12" name="TextBox 131"/>
          <p:cNvSpPr txBox="1"/>
          <p:nvPr/>
        </p:nvSpPr>
        <p:spPr>
          <a:xfrm>
            <a:off x="538020" y="3058294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375</a:t>
            </a:r>
          </a:p>
        </p:txBody>
      </p:sp>
      <p:sp>
        <p:nvSpPr>
          <p:cNvPr id="13" name="TextBox 133"/>
          <p:cNvSpPr txBox="1"/>
          <p:nvPr/>
        </p:nvSpPr>
        <p:spPr>
          <a:xfrm>
            <a:off x="1762156" y="4559429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0.0</a:t>
            </a:r>
          </a:p>
        </p:txBody>
      </p:sp>
      <p:sp>
        <p:nvSpPr>
          <p:cNvPr id="14" name="TextBox 134"/>
          <p:cNvSpPr txBox="1"/>
          <p:nvPr/>
        </p:nvSpPr>
        <p:spPr>
          <a:xfrm>
            <a:off x="2626252" y="4559429"/>
            <a:ext cx="4267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-5.0</a:t>
            </a:r>
          </a:p>
        </p:txBody>
      </p:sp>
      <p:sp>
        <p:nvSpPr>
          <p:cNvPr id="15" name="TextBox 135"/>
          <p:cNvSpPr txBox="1"/>
          <p:nvPr/>
        </p:nvSpPr>
        <p:spPr>
          <a:xfrm>
            <a:off x="3489137" y="455942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-10.0</a:t>
            </a:r>
          </a:p>
        </p:txBody>
      </p:sp>
      <p:sp>
        <p:nvSpPr>
          <p:cNvPr id="16" name="TextBox 136"/>
          <p:cNvSpPr txBox="1"/>
          <p:nvPr/>
        </p:nvSpPr>
        <p:spPr>
          <a:xfrm>
            <a:off x="4354444" y="4570462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-15.0</a:t>
            </a:r>
          </a:p>
        </p:txBody>
      </p:sp>
      <p:sp>
        <p:nvSpPr>
          <p:cNvPr id="17" name="TextBox 137"/>
          <p:cNvSpPr txBox="1"/>
          <p:nvPr/>
        </p:nvSpPr>
        <p:spPr>
          <a:xfrm>
            <a:off x="5218540" y="455942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-20.0</a:t>
            </a:r>
          </a:p>
        </p:txBody>
      </p:sp>
      <p:sp>
        <p:nvSpPr>
          <p:cNvPr id="18" name="TextBox 138"/>
          <p:cNvSpPr txBox="1"/>
          <p:nvPr/>
        </p:nvSpPr>
        <p:spPr>
          <a:xfrm>
            <a:off x="6082636" y="4559429"/>
            <a:ext cx="5052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-25.0</a:t>
            </a:r>
          </a:p>
        </p:txBody>
      </p:sp>
      <p:sp>
        <p:nvSpPr>
          <p:cNvPr id="19" name="TextBox 139"/>
          <p:cNvSpPr txBox="1"/>
          <p:nvPr/>
        </p:nvSpPr>
        <p:spPr>
          <a:xfrm rot="19315145">
            <a:off x="7416842" y="4559429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60.0</a:t>
            </a:r>
          </a:p>
        </p:txBody>
      </p:sp>
      <p:sp>
        <p:nvSpPr>
          <p:cNvPr id="20" name="TextBox 140"/>
          <p:cNvSpPr txBox="1"/>
          <p:nvPr/>
        </p:nvSpPr>
        <p:spPr>
          <a:xfrm rot="19315145">
            <a:off x="7819508" y="4095366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55.0</a:t>
            </a:r>
          </a:p>
        </p:txBody>
      </p:sp>
      <p:sp>
        <p:nvSpPr>
          <p:cNvPr id="21" name="TextBox 141"/>
          <p:cNvSpPr txBox="1"/>
          <p:nvPr/>
        </p:nvSpPr>
        <p:spPr>
          <a:xfrm rot="19315145">
            <a:off x="8251556" y="3663318"/>
            <a:ext cx="4587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50.0</a:t>
            </a:r>
          </a:p>
        </p:txBody>
      </p:sp>
      <p:sp>
        <p:nvSpPr>
          <p:cNvPr id="22" name="TextBox 143"/>
          <p:cNvSpPr txBox="1"/>
          <p:nvPr/>
        </p:nvSpPr>
        <p:spPr>
          <a:xfrm>
            <a:off x="898060" y="4559429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5.0</a:t>
            </a:r>
          </a:p>
        </p:txBody>
      </p:sp>
      <p:sp>
        <p:nvSpPr>
          <p:cNvPr id="23" name="Flowchart: Connector 22"/>
          <p:cNvSpPr/>
          <p:nvPr/>
        </p:nvSpPr>
        <p:spPr>
          <a:xfrm>
            <a:off x="3274324" y="2327181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4" name="Flowchart: Connector 23"/>
          <p:cNvSpPr/>
          <p:nvPr/>
        </p:nvSpPr>
        <p:spPr>
          <a:xfrm>
            <a:off x="2482236" y="2327181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5" name="Flowchart: Connector 24"/>
          <p:cNvSpPr/>
          <p:nvPr/>
        </p:nvSpPr>
        <p:spPr>
          <a:xfrm>
            <a:off x="4257284" y="2399189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6" name="Flowchart: Connector 25"/>
          <p:cNvSpPr/>
          <p:nvPr/>
        </p:nvSpPr>
        <p:spPr>
          <a:xfrm>
            <a:off x="5049372" y="2471197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7" name="Flowchart: Connector 26"/>
          <p:cNvSpPr/>
          <p:nvPr/>
        </p:nvSpPr>
        <p:spPr>
          <a:xfrm>
            <a:off x="5866612" y="2734077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8" name="Flowchart: Connector 27"/>
          <p:cNvSpPr/>
          <p:nvPr/>
        </p:nvSpPr>
        <p:spPr>
          <a:xfrm>
            <a:off x="6514684" y="3094117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29" name="Flowchart: Connector 28"/>
          <p:cNvSpPr/>
          <p:nvPr/>
        </p:nvSpPr>
        <p:spPr>
          <a:xfrm>
            <a:off x="6921580" y="3382149"/>
            <a:ext cx="169168" cy="169168"/>
          </a:xfrm>
          <a:prstGeom prst="flowChartConnector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" lastClr="FFFFFF"/>
                </a:solidFill>
                <a:latin typeface="Calibri"/>
              </a:defRPr>
            </a:lvl9pPr>
          </a:lstStyle>
          <a:p>
            <a:pPr algn="ctr"/>
            <a:endParaRPr lang="en-GB" dirty="0"/>
          </a:p>
        </p:txBody>
      </p:sp>
      <p:sp>
        <p:nvSpPr>
          <p:cNvPr id="30" name="TextBox 79"/>
          <p:cNvSpPr txBox="1"/>
          <p:nvPr/>
        </p:nvSpPr>
        <p:spPr>
          <a:xfrm>
            <a:off x="549760" y="4143990"/>
            <a:ext cx="4203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1pPr>
            <a:lvl2pPr marL="457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2pPr>
            <a:lvl3pPr marL="914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3pPr>
            <a:lvl4pPr marL="1371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4pPr>
            <a:lvl5pPr marL="18288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5pPr>
            <a:lvl6pPr marL="22860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6pPr>
            <a:lvl7pPr marL="27432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7pPr>
            <a:lvl8pPr marL="32004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8pPr>
            <a:lvl9pPr marL="3657600" algn="l" defTabSz="914400" rtl="0" eaLnBrk="1" latinLnBrk="0" hangingPunct="1">
              <a:defRPr sz="1800" kern="1200">
                <a:solidFill>
                  <a:sysClr val="windowText" lastClr="000000"/>
                </a:solidFill>
                <a:latin typeface="Calibri"/>
              </a:defRPr>
            </a:lvl9pPr>
          </a:lstStyle>
          <a:p>
            <a:r>
              <a:rPr lang="en-GB" sz="1200" dirty="0" smtClean="0"/>
              <a:t>275</a:t>
            </a:r>
          </a:p>
        </p:txBody>
      </p:sp>
    </p:spTree>
    <p:extLst>
      <p:ext uri="{BB962C8B-B14F-4D97-AF65-F5344CB8AC3E}">
        <p14:creationId xmlns:p14="http://schemas.microsoft.com/office/powerpoint/2010/main" val="383687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Extract the data Along a Feature: </a:t>
            </a:r>
            <a:br>
              <a:rPr lang="en-AU" b="1" dirty="0">
                <a:effectLst/>
              </a:rPr>
            </a:br>
            <a:r>
              <a:rPr lang="en-GB" b="1" dirty="0">
                <a:effectLst/>
              </a:rPr>
              <a:t>Trajectory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74" y="1279525"/>
            <a:ext cx="8569325" cy="4891088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sz="2800" dirty="0" smtClean="0"/>
              <a:t>Need to encode a multidimensional Path:</a:t>
            </a:r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A 2D trajectory (X,Y) 	</a:t>
            </a:r>
            <a:r>
              <a:rPr lang="en-GB" sz="2200" dirty="0" smtClean="0"/>
              <a:t>(PATH)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A 3D trajectory (X,Y,Z</a:t>
            </a:r>
            <a:r>
              <a:rPr lang="en-GB" sz="2200" dirty="0" smtClean="0"/>
              <a:t>) (PATHV)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A 3D trajectory (X,Y,T) </a:t>
            </a:r>
            <a:r>
              <a:rPr lang="en-GB" sz="2200" dirty="0" smtClean="0"/>
              <a:t>(PATHT)</a:t>
            </a:r>
            <a:endParaRPr lang="en-GB" sz="2200" dirty="0"/>
          </a:p>
          <a:p>
            <a:pPr lvl="2">
              <a:spcBef>
                <a:spcPts val="350"/>
              </a:spcBef>
              <a:buFont typeface="Wingdings" panose="05000000000000000000" pitchFamily="2" charset="2"/>
              <a:buChar char="Ø"/>
            </a:pPr>
            <a:r>
              <a:rPr lang="en-GB" sz="2200" dirty="0"/>
              <a:t>A 4D trajectory (X,Y,Z,T) </a:t>
            </a:r>
            <a:r>
              <a:rPr lang="en-GB" sz="2200" dirty="0" smtClean="0"/>
              <a:t>(PATHVT)</a:t>
            </a:r>
            <a:endParaRPr lang="en-GB" sz="2200" dirty="0"/>
          </a:p>
          <a:p>
            <a:pPr lvl="1"/>
            <a:endParaRPr lang="en-GB" sz="2400" dirty="0"/>
          </a:p>
          <a:p>
            <a:pPr lvl="1"/>
            <a:endParaRPr lang="en-GB" sz="2400" dirty="0"/>
          </a:p>
          <a:p>
            <a:pPr lvl="1"/>
            <a:endParaRPr lang="en-GB" sz="2400" dirty="0" smtClean="0"/>
          </a:p>
          <a:p>
            <a:pPr lvl="1"/>
            <a:endParaRPr lang="en-GB" sz="2400" dirty="0" smtClean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9504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 smtClean="0">
                <a:effectLst/>
              </a:rPr>
              <a:t>Sampling Patterns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524000"/>
            <a:ext cx="8458200" cy="3657600"/>
          </a:xfrm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GB" sz="2800" dirty="0" smtClean="0"/>
              <a:t>The following slides categorise the “Sampling Geometries” for each of the featureType(s)</a:t>
            </a:r>
          </a:p>
          <a:p>
            <a:pPr>
              <a:spcAft>
                <a:spcPts val="1800"/>
              </a:spcAft>
            </a:pPr>
            <a:r>
              <a:rPr lang="en-GB" sz="2800" dirty="0" smtClean="0"/>
              <a:t>These geometries (including time) are encoded using the abbreviated notation.</a:t>
            </a:r>
          </a:p>
          <a:p>
            <a:pPr>
              <a:spcAft>
                <a:spcPts val="1800"/>
              </a:spcAft>
            </a:pPr>
            <a:r>
              <a:rPr lang="en-GB" sz="2800" dirty="0" smtClean="0"/>
              <a:t>These sampling geometries will need to be supported by whatever API is used.</a:t>
            </a:r>
            <a:endParaRPr lang="en-GB" sz="2400" dirty="0"/>
          </a:p>
          <a:p>
            <a:pPr lvl="1"/>
            <a:endParaRPr lang="en-GB" sz="24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2644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Classifying Features by Extraction Pattern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93776" y="1203322"/>
            <a:ext cx="8458200" cy="3597278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AXIS </a:t>
            </a:r>
            <a:r>
              <a:rPr lang="en-GB" dirty="0"/>
              <a:t>based extraction patterns</a:t>
            </a:r>
          </a:p>
          <a:p>
            <a:endParaRPr lang="en-GB" dirty="0"/>
          </a:p>
        </p:txBody>
      </p:sp>
      <p:graphicFrame>
        <p:nvGraphicFramePr>
          <p:cNvPr id="7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0874860"/>
              </p:ext>
            </p:extLst>
          </p:nvPr>
        </p:nvGraphicFramePr>
        <p:xfrm>
          <a:off x="609600" y="1828800"/>
          <a:ext cx="7924799" cy="4343403"/>
        </p:xfrm>
        <a:graphic>
          <a:graphicData uri="http://schemas.openxmlformats.org/drawingml/2006/table">
            <a:tbl>
              <a:tblPr firstRow="1" firstCol="1" bandRow="1"/>
              <a:tblGrid>
                <a:gridCol w="13058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63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64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464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97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9009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Sampling Pattern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Single-Location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Multi-Location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Single-Location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TimeSeries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Multi-Location-TimeSeries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443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Point(s)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Point.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Collection of points.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at one point.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Point Time Series at Multiple points.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6663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[VP]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HPS ,HSUB, HSAMP,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[VP] 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[VP]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HPS, HSUB,  HSAMP,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[VP]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6443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Profiles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Profile.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Profile for multiple points.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 profile at a single point.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 Series  profile at a multiple points.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6663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HP, 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 VSAMP, VSUB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HPS ,HSUB, HSAMP,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VPS,VSAMP,VSUB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 VSAMP, VSUB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HPS ,HSUB, HSAMP,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 ,VSAMP, VSUB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443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Cube(s)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and Single Layer.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and Multi-Layer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TimeSeries and Single Layer.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Multi-Layer, TimeSeries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6663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HSUB,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VP,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HSUB</a:t>
                      </a: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VPS, VSAMP, VSUB</a:t>
                      </a:r>
                      <a:endParaRPr kumimoji="0" lang="en-GB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2E74B5"/>
                        </a:solidFill>
                        <a:effectLst/>
                        <a:uLnTx/>
                        <a:uFillTx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HSUB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TPS,TSUB,TSAMP,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HSUB, HSAMP,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 VSAMP, VSUB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7441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Classifying Features by Extraction Pattern (cont)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458200" cy="4891088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Path/Feature based extraction patterns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237621"/>
              </p:ext>
            </p:extLst>
          </p:nvPr>
        </p:nvGraphicFramePr>
        <p:xfrm>
          <a:off x="838200" y="1905001"/>
          <a:ext cx="7010400" cy="2467342"/>
        </p:xfrm>
        <a:graphic>
          <a:graphicData uri="http://schemas.openxmlformats.org/drawingml/2006/table">
            <a:tbl>
              <a:tblPr firstRow="1" firstCol="1" bandRow="1"/>
              <a:tblGrid>
                <a:gridCol w="9740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27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8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54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61444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Geometry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Single Time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single time, but different level for each point.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Different Time and Same 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Path, each point with a Different Time and Different 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702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Trajectory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2D trajectory (X,Y)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3D trajectory (X,Y,T)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3D trajectory (X,Y,Z)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4D trajectory (X,Y,Z,T)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9196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Path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PathV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PathT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PathVT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2313038"/>
              </p:ext>
            </p:extLst>
          </p:nvPr>
        </p:nvGraphicFramePr>
        <p:xfrm>
          <a:off x="1219200" y="4724400"/>
          <a:ext cx="6400800" cy="1462088"/>
        </p:xfrm>
        <a:graphic>
          <a:graphicData uri="http://schemas.openxmlformats.org/drawingml/2006/table">
            <a:tbl>
              <a:tblPr firstRow="1" firstCol="1" bandRow="1"/>
              <a:tblGrid>
                <a:gridCol w="11039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45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617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76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10683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Geometry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Polygon, </a:t>
                      </a: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Time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time series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Single </a:t>
                      </a: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Level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Polygon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time series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multiple-level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0595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Polygon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Time Single Level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Time, 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Single Level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Time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Multi Levels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081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Poly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Arial"/>
                          <a:cs typeface="Times New Roman"/>
                        </a:rPr>
                        <a:t>[VP]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Poly,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1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Arial"/>
                          <a:cs typeface="Times New Roman"/>
                        </a:rPr>
                        <a:t>[VP]</a:t>
                      </a:r>
                      <a:endParaRPr lang="en-GB" sz="115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Poly,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VPS,VSAMP,VSUB</a:t>
                      </a:r>
                      <a:endParaRPr lang="en-GB" sz="1100" b="1" kern="1200" dirty="0">
                        <a:solidFill>
                          <a:srgbClr val="2E74B5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233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Description of MetOcean Feature Types (</a:t>
            </a:r>
            <a:r>
              <a:rPr lang="en-GB" b="1" dirty="0" err="1">
                <a:effectLst/>
              </a:rPr>
              <a:t>cont</a:t>
            </a:r>
            <a:r>
              <a:rPr lang="en-GB" b="1" dirty="0">
                <a:effectLst/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19200"/>
            <a:ext cx="8458200" cy="4953000"/>
          </a:xfrm>
        </p:spPr>
        <p:txBody>
          <a:bodyPr/>
          <a:lstStyle/>
          <a:p>
            <a:pPr marL="0" indent="0" algn="ctr">
              <a:buNone/>
            </a:pPr>
            <a:r>
              <a:rPr lang="en-GB" dirty="0" smtClean="0"/>
              <a:t>Cross Sections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endParaRPr lang="en-GB" sz="1400" dirty="0" smtClean="0"/>
          </a:p>
          <a:p>
            <a:r>
              <a:rPr lang="en-GB" dirty="0" smtClean="0"/>
              <a:t>The definition of a cross section is the same as that for a multipoint profile. But the reason they are separated is due to the way they are created.</a:t>
            </a:r>
          </a:p>
          <a:p>
            <a:r>
              <a:rPr lang="en-GB" dirty="0" smtClean="0"/>
              <a:t>Cross sections are created using a Path rather than along an axis.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5429111"/>
              </p:ext>
            </p:extLst>
          </p:nvPr>
        </p:nvGraphicFramePr>
        <p:xfrm>
          <a:off x="533400" y="1676400"/>
          <a:ext cx="8001000" cy="2397574"/>
        </p:xfrm>
        <a:graphic>
          <a:graphicData uri="http://schemas.openxmlformats.org/drawingml/2006/table">
            <a:tbl>
              <a:tblPr firstRow="1" firstCol="1" bandRow="1"/>
              <a:tblGrid>
                <a:gridCol w="10050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9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93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369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080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DSG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2D</a:t>
                      </a:r>
                      <a:r>
                        <a:rPr lang="en-GB" sz="1150" b="1" kern="1200" baseline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Path</a:t>
                      </a:r>
                      <a:endParaRPr lang="en-GB" sz="1150" b="1" kern="120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3D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Path Each point has a different time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Time series of a profile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6209">
                <a:tc rowSpan="2"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with multi-levels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and one time for all points.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with multi-levels and a time dependant path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50" b="1" kern="1200" dirty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Cross Section </a:t>
                      </a:r>
                      <a:r>
                        <a:rPr lang="en-GB" sz="1150" b="1" kern="120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of a</a:t>
                      </a:r>
                      <a:r>
                        <a:rPr lang="en-GB" sz="1150" b="1" kern="1200" baseline="0" dirty="0" smtClean="0">
                          <a:solidFill>
                            <a:srgbClr val="2E74B5"/>
                          </a:solidFill>
                          <a:effectLst/>
                          <a:latin typeface="Times New Roman"/>
                          <a:ea typeface="Arial"/>
                          <a:cs typeface="Arial"/>
                        </a:rPr>
                        <a:t> profile time series.</a:t>
                      </a:r>
                      <a:endParaRPr lang="en-GB" sz="1150" b="1" kern="1200" dirty="0">
                        <a:solidFill>
                          <a:srgbClr val="2E74B5"/>
                        </a:solidFill>
                        <a:effectLst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9CC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8D0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0385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VPS,VSAMP,VSUB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Path</a:t>
                      </a:r>
                      <a:endParaRPr kumimoji="0" lang="en-GB" sz="115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2E74B5"/>
                        </a:solidFill>
                        <a:effectLst/>
                        <a:uLnTx/>
                        <a:uFillTx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VPS,VSAMP,VSUB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2E74B5"/>
                          </a:solidFill>
                          <a:effectLst/>
                          <a:uLnTx/>
                          <a:uFillTx/>
                          <a:latin typeface="Calibri"/>
                          <a:ea typeface="Calibri"/>
                          <a:cs typeface="Times New Roman"/>
                        </a:rPr>
                        <a:t>PathT</a:t>
                      </a:r>
                      <a:endParaRPr kumimoji="0" lang="en-GB" sz="1150" b="0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2E74B5"/>
                        </a:solidFill>
                        <a:effectLst/>
                        <a:uLnTx/>
                        <a:uFillTx/>
                        <a:latin typeface="Times New Roman"/>
                        <a:ea typeface="Arial"/>
                        <a:cs typeface="Arial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VPS,VSAMP,VSUB,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TPS, TSUB, TSAMP,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TP,</a:t>
                      </a:r>
                    </a:p>
                    <a:p>
                      <a:pPr marL="0" algn="l" defTabSz="914400" rtl="0" eaLnBrk="1" latinLnBrk="0" hangingPunct="1">
                        <a:spcAft>
                          <a:spcPts val="0"/>
                        </a:spcAft>
                      </a:pPr>
                      <a:r>
                        <a:rPr lang="en-GB" sz="1100" b="1" kern="1200" dirty="0" smtClean="0">
                          <a:solidFill>
                            <a:srgbClr val="2E74B5"/>
                          </a:solidFill>
                          <a:effectLst/>
                          <a:latin typeface="Calibri"/>
                          <a:ea typeface="Calibri"/>
                          <a:cs typeface="Times New Roman"/>
                        </a:rPr>
                        <a:t>HP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EEA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3212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This presentation describes at a high level the requirements needed of an API that his used to extract MetOcean features.</a:t>
            </a:r>
          </a:p>
          <a:p>
            <a:r>
              <a:rPr lang="en-GB" dirty="0" smtClean="0"/>
              <a:t>The underplaying data model is that of a Multi-Dimensional data cube with discrete axes.</a:t>
            </a:r>
          </a:p>
          <a:p>
            <a:r>
              <a:rPr lang="en-GB" dirty="0" smtClean="0"/>
              <a:t>An example of such an API is the OGC’s WCS2.1 with the MetOcean extensions.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75586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83625" cy="685800"/>
          </a:xfrm>
        </p:spPr>
        <p:txBody>
          <a:bodyPr/>
          <a:lstStyle/>
          <a:p>
            <a:pPr lvl="2"/>
            <a:r>
              <a:rPr lang="en-GB" b="1" dirty="0">
                <a:effectLst/>
              </a:rPr>
              <a:t>Examples of Discrete Sampling Geometries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32" y="1219200"/>
            <a:ext cx="8957968" cy="4849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9473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US" b="1" dirty="0">
                <a:effectLst/>
              </a:rPr>
              <a:t>Background and Definitions(2):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smtClean="0"/>
              <a:t>This talk provides </a:t>
            </a:r>
            <a:r>
              <a:rPr lang="en-GB" sz="2800" dirty="0"/>
              <a:t>an understanding of how the MetOcean community </a:t>
            </a:r>
            <a:r>
              <a:rPr lang="en-GB" sz="2800" dirty="0" smtClean="0"/>
              <a:t>extracts information from a </a:t>
            </a:r>
            <a:r>
              <a:rPr lang="en-GB" sz="2800" dirty="0"/>
              <a:t>multi-dimensional data cube. </a:t>
            </a:r>
            <a:endParaRPr lang="en-GB" sz="2800" dirty="0" smtClean="0"/>
          </a:p>
          <a:p>
            <a:r>
              <a:rPr lang="en-GB" sz="2800" dirty="0" smtClean="0"/>
              <a:t>MetOcean “Use Cases” may be grouped by the required data DSGs.</a:t>
            </a:r>
            <a:endParaRPr lang="en-GB" sz="2800" dirty="0"/>
          </a:p>
          <a:p>
            <a:r>
              <a:rPr lang="en-GB" sz="2800" dirty="0"/>
              <a:t>Such examples include such </a:t>
            </a:r>
            <a:r>
              <a:rPr lang="en-GB" sz="2800" dirty="0" smtClean="0"/>
              <a:t>data “shapes</a:t>
            </a:r>
            <a:r>
              <a:rPr lang="en-GB" sz="2800" dirty="0"/>
              <a:t>” </a:t>
            </a:r>
            <a:r>
              <a:rPr lang="en-GB" sz="2800" dirty="0" smtClean="0"/>
              <a:t> (DSGs) e.g.: </a:t>
            </a:r>
            <a:endParaRPr lang="en-GB" sz="2800" dirty="0"/>
          </a:p>
          <a:p>
            <a:pPr lvl="1"/>
            <a:r>
              <a:rPr lang="en-GB" sz="2400" dirty="0" smtClean="0"/>
              <a:t>time </a:t>
            </a:r>
            <a:r>
              <a:rPr lang="en-GB" sz="2400" dirty="0"/>
              <a:t>series, </a:t>
            </a:r>
            <a:endParaRPr lang="en-GB" sz="2400" dirty="0" smtClean="0"/>
          </a:p>
          <a:p>
            <a:pPr lvl="1"/>
            <a:r>
              <a:rPr lang="en-GB" sz="2400" dirty="0" smtClean="0"/>
              <a:t>vertical </a:t>
            </a:r>
            <a:r>
              <a:rPr lang="en-GB" sz="2400" dirty="0"/>
              <a:t>profile, </a:t>
            </a:r>
            <a:endParaRPr lang="en-GB" sz="2400" dirty="0" smtClean="0"/>
          </a:p>
          <a:p>
            <a:pPr lvl="1"/>
            <a:r>
              <a:rPr lang="en-GB" sz="2400" dirty="0" smtClean="0"/>
              <a:t>cross </a:t>
            </a:r>
            <a:r>
              <a:rPr lang="en-GB" sz="2400" dirty="0"/>
              <a:t>section etc. </a:t>
            </a:r>
            <a:endParaRPr lang="en-GB" sz="2400" dirty="0" smtClean="0"/>
          </a:p>
          <a:p>
            <a:pPr lvl="1"/>
            <a:r>
              <a:rPr lang="en-GB" sz="2400" dirty="0" smtClean="0"/>
              <a:t>Trajectories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194808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AU" b="1" dirty="0">
                <a:effectLst/>
              </a:rPr>
              <a:t>Discrete Sampling Geometry</a:t>
            </a:r>
            <a:endParaRPr lang="en-GB" b="1" dirty="0">
              <a:effectLst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3363" lvl="1" indent="-233363">
              <a:buFontTx/>
              <a:buChar char="•"/>
            </a:pPr>
            <a:r>
              <a:rPr lang="en-GB" sz="2800" dirty="0" smtClean="0"/>
              <a:t>We </a:t>
            </a:r>
            <a:r>
              <a:rPr lang="en-GB" sz="2800" dirty="0"/>
              <a:t>refer to the </a:t>
            </a:r>
            <a:r>
              <a:rPr lang="en-GB" sz="2800" b="1" dirty="0"/>
              <a:t>type</a:t>
            </a:r>
            <a:r>
              <a:rPr lang="en-GB" sz="2800" dirty="0"/>
              <a:t> of </a:t>
            </a:r>
            <a:r>
              <a:rPr lang="en-GB" sz="2800" dirty="0" smtClean="0"/>
              <a:t>DSG </a:t>
            </a:r>
            <a:r>
              <a:rPr lang="en-GB" sz="2800" dirty="0"/>
              <a:t>as its feature</a:t>
            </a:r>
            <a:r>
              <a:rPr lang="en-GB" sz="2800" b="1" dirty="0"/>
              <a:t>Type</a:t>
            </a:r>
            <a:r>
              <a:rPr lang="en-GB" sz="2800" dirty="0"/>
              <a:t>.  </a:t>
            </a:r>
          </a:p>
          <a:p>
            <a:pPr marL="233363" lvl="1" indent="-233363">
              <a:buFontTx/>
              <a:buChar char="•"/>
            </a:pPr>
            <a:r>
              <a:rPr lang="en-AU" sz="2800" dirty="0"/>
              <a:t>The “</a:t>
            </a:r>
            <a:r>
              <a:rPr lang="en-AU" sz="2800" dirty="0" smtClean="0"/>
              <a:t>featureType</a:t>
            </a:r>
            <a:r>
              <a:rPr lang="en-AU" sz="2800" dirty="0"/>
              <a:t>” (point, time series, trajectory, proﬁle, etc.) describes the DSG and speciﬁes the dimensionality of the data within the space–time domain</a:t>
            </a:r>
            <a:r>
              <a:rPr lang="en-AU" sz="2800" dirty="0" smtClean="0"/>
              <a:t>.</a:t>
            </a:r>
            <a:endParaRPr lang="en-GB" sz="2800" dirty="0" smtClean="0"/>
          </a:p>
          <a:p>
            <a:r>
              <a:rPr lang="en-GB" sz="2800" dirty="0" smtClean="0"/>
              <a:t>The </a:t>
            </a:r>
            <a:r>
              <a:rPr lang="en-GB" sz="2800" dirty="0"/>
              <a:t>term “</a:t>
            </a:r>
            <a:r>
              <a:rPr lang="en-GB" sz="2800" b="1" dirty="0"/>
              <a:t>feature</a:t>
            </a:r>
            <a:r>
              <a:rPr lang="en-GB" sz="2800" dirty="0"/>
              <a:t>” refers herein to a single instance of the discrete sampling geometry (such as a single time series). </a:t>
            </a:r>
            <a:r>
              <a:rPr lang="en-GB" dirty="0" smtClean="0"/>
              <a:t> See </a:t>
            </a:r>
            <a:r>
              <a:rPr lang="en-GB" dirty="0">
                <a:hlinkClick r:id="rId2"/>
              </a:rPr>
              <a:t>http://</a:t>
            </a:r>
            <a:r>
              <a:rPr lang="en-GB" dirty="0" smtClean="0">
                <a:hlinkClick r:id="rId2"/>
              </a:rPr>
              <a:t>cfconventions.org/Data/cf-conventions/cf-conventions-1.7/build/ch09.html</a:t>
            </a:r>
            <a:r>
              <a:rPr lang="en-GB" dirty="0" smtClean="0"/>
              <a:t> 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633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>
          <a:xfrm>
            <a:off x="1664340" y="211176"/>
            <a:ext cx="6934200" cy="633412"/>
          </a:xfrm>
        </p:spPr>
        <p:txBody>
          <a:bodyPr/>
          <a:lstStyle/>
          <a:p>
            <a:pPr lvl="2"/>
            <a:r>
              <a:rPr lang="en-GB" b="1" dirty="0">
                <a:effectLst/>
              </a:rPr>
              <a:t>Some Typical Use Cases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1219200" y="798320"/>
            <a:ext cx="7924800" cy="6364480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2867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-111564" y="6638544"/>
            <a:ext cx="2895600" cy="228600"/>
          </a:xfrm>
          <a:noFill/>
        </p:spPr>
        <p:txBody>
          <a:bodyPr/>
          <a:lstStyle/>
          <a:p>
            <a:r>
              <a:rPr lang="en-GB" dirty="0" smtClean="0">
                <a:latin typeface="Arial" pitchFamily="34" charset="0"/>
              </a:rPr>
              <a:t>© Crown copyright   Met Office</a:t>
            </a:r>
            <a:endParaRPr lang="en-GB" sz="1400" dirty="0" smtClean="0">
              <a:latin typeface="Times" pitchFamily="18" charset="0"/>
            </a:endParaRPr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auto">
          <a:xfrm>
            <a:off x="1219200" y="973843"/>
            <a:ext cx="3355931" cy="1604778"/>
          </a:xfrm>
          <a:prstGeom prst="roundRect">
            <a:avLst>
              <a:gd name="adj" fmla="val 1153"/>
            </a:avLst>
          </a:prstGeom>
          <a:gradFill rotWithShape="1">
            <a:gsLst>
              <a:gs pos="0">
                <a:srgbClr val="FFFFFF"/>
              </a:gs>
              <a:gs pos="100000">
                <a:srgbClr val="FFFFFF">
                  <a:gamma/>
                  <a:tint val="0"/>
                  <a:invGamma/>
                  <a:alpha val="80000"/>
                </a:srgbClr>
              </a:gs>
            </a:gsLst>
            <a:lin ang="5400000" scaled="1"/>
          </a:gradFill>
          <a:ln w="3175" algn="ctr">
            <a:solidFill>
              <a:srgbClr val="4D4D4D"/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01595" tIns="50795" rIns="101595" bIns="50795" anchor="ctr"/>
          <a:lstStyle/>
          <a:p>
            <a:pPr marL="380962" indent="-380962" fontAlgn="auto">
              <a:spcBef>
                <a:spcPct val="3000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Assess foundation </a:t>
            </a:r>
            <a:r>
              <a:rPr lang="en-GB" sz="1600" b="1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data</a:t>
            </a:r>
          </a:p>
          <a:p>
            <a:pPr marL="2030413" lvl="4" indent="-146050" fontAlgn="auto">
              <a:spcBef>
                <a:spcPts val="333"/>
              </a:spcBef>
              <a:spcAft>
                <a:spcPts val="0"/>
              </a:spcAft>
              <a:defRPr/>
            </a:pPr>
            <a:r>
              <a:rPr lang="en-GB" sz="1600" kern="0" dirty="0" err="1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MetOc</a:t>
            </a:r>
            <a:endParaRPr lang="en-GB" sz="1600" kern="0" dirty="0" smtClean="0">
              <a:solidFill>
                <a:srgbClr val="777777"/>
              </a:solidFill>
              <a:latin typeface="CG Times"/>
              <a:cs typeface="Arial" pitchFamily="34" charset="0"/>
            </a:endParaRPr>
          </a:p>
          <a:p>
            <a:pPr marL="2030413" lvl="4" indent="-146050" fontAlgn="auto">
              <a:spcBef>
                <a:spcPts val="333"/>
              </a:spcBef>
              <a:spcAft>
                <a:spcPts val="0"/>
              </a:spcAft>
              <a:defRPr/>
            </a:pPr>
            <a:r>
              <a:rPr lang="en-GB" sz="1600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imagery</a:t>
            </a:r>
            <a:endParaRPr lang="en-GB" sz="1600" kern="0" dirty="0">
              <a:solidFill>
                <a:srgbClr val="777777"/>
              </a:solidFill>
              <a:latin typeface="CG Times"/>
              <a:cs typeface="Arial" pitchFamily="34" charset="0"/>
            </a:endParaRPr>
          </a:p>
          <a:p>
            <a:pPr marL="2030413" lvl="4" indent="-146050" fontAlgn="auto">
              <a:spcBef>
                <a:spcPts val="333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DEM</a:t>
            </a:r>
          </a:p>
          <a:p>
            <a:pPr marL="2030413" lvl="4" indent="-146050" fontAlgn="auto">
              <a:spcBef>
                <a:spcPts val="333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topography/</a:t>
            </a:r>
          </a:p>
          <a:p>
            <a:pPr marL="2030413" lvl="4" indent="-146050" fontAlgn="auto">
              <a:spcBef>
                <a:spcPts val="333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bathymetry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429695" y="1521325"/>
            <a:ext cx="1370713" cy="133143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isometricOffAxis2Top"/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437548" y="1305046"/>
            <a:ext cx="1362860" cy="131572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isometricOffAxis2Top"/>
            <a:lightRig rig="threePt" dir="t"/>
          </a:scene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/>
          </a:blip>
          <a:stretch>
            <a:fillRect/>
          </a:stretch>
        </p:blipFill>
        <p:spPr>
          <a:xfrm>
            <a:off x="1419724" y="1057717"/>
            <a:ext cx="1417844" cy="135500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isometricOffAxis2Top"/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/>
          </a:blip>
          <a:stretch>
            <a:fillRect/>
          </a:stretch>
        </p:blipFill>
        <p:spPr>
          <a:xfrm>
            <a:off x="1418303" y="878208"/>
            <a:ext cx="1355002" cy="1292162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isometricOffAxis2Top"/>
            <a:lightRig rig="threePt" dir="t"/>
          </a:scene3d>
        </p:spPr>
      </p:pic>
      <p:sp>
        <p:nvSpPr>
          <p:cNvPr id="11" name="AutoShape 11"/>
          <p:cNvSpPr>
            <a:spLocks noChangeArrowheads="1"/>
          </p:cNvSpPr>
          <p:nvPr/>
        </p:nvSpPr>
        <p:spPr bwMode="auto">
          <a:xfrm>
            <a:off x="4800556" y="983305"/>
            <a:ext cx="3986212" cy="1596071"/>
          </a:xfrm>
          <a:prstGeom prst="roundRect">
            <a:avLst>
              <a:gd name="adj" fmla="val 1153"/>
            </a:avLst>
          </a:prstGeom>
          <a:gradFill rotWithShape="1">
            <a:gsLst>
              <a:gs pos="0">
                <a:srgbClr val="FFFFFF"/>
              </a:gs>
              <a:gs pos="100000">
                <a:srgbClr val="FFFFFF">
                  <a:gamma/>
                  <a:tint val="0"/>
                  <a:invGamma/>
                  <a:alpha val="80000"/>
                </a:srgbClr>
              </a:gs>
            </a:gsLst>
            <a:lin ang="5400000" scaled="1"/>
          </a:gradFill>
          <a:ln w="3175" algn="ctr">
            <a:solidFill>
              <a:srgbClr val="4D4D4D"/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01595" tIns="50795" rIns="101595" bIns="50795" anchor="ctr"/>
          <a:lstStyle/>
          <a:p>
            <a:pPr marL="380962" indent="-380962" fontAlgn="auto">
              <a:spcBef>
                <a:spcPct val="30000"/>
              </a:spcBef>
              <a:spcAft>
                <a:spcPts val="0"/>
              </a:spcAft>
              <a:buFont typeface="+mj-lt"/>
              <a:buAutoNum type="arabicPeriod" startAt="2"/>
              <a:defRPr/>
            </a:pP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UAV Mission Planning</a:t>
            </a:r>
          </a:p>
          <a:p>
            <a:pPr marL="2031800" lvl="4" fontAlgn="auto">
              <a:spcBef>
                <a:spcPct val="30000"/>
              </a:spcBef>
              <a:spcAft>
                <a:spcPts val="333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deterministic &amp; </a:t>
            </a:r>
            <a:r>
              <a:rPr lang="en-GB" sz="1600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probabilistic </a:t>
            </a: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weather f/c with ‘confidence’ quality mask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 cstate="print">
            <a:extLst/>
          </a:blip>
          <a:stretch>
            <a:fillRect/>
          </a:stretch>
        </p:blipFill>
        <p:spPr>
          <a:xfrm>
            <a:off x="4903145" y="1272965"/>
            <a:ext cx="2012824" cy="1202801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3" name="AutoShape 11"/>
          <p:cNvSpPr>
            <a:spLocks noChangeArrowheads="1"/>
          </p:cNvSpPr>
          <p:nvPr/>
        </p:nvSpPr>
        <p:spPr bwMode="auto">
          <a:xfrm>
            <a:off x="1219200" y="2738220"/>
            <a:ext cx="7567568" cy="1627260"/>
          </a:xfrm>
          <a:prstGeom prst="roundRect">
            <a:avLst>
              <a:gd name="adj" fmla="val 1153"/>
            </a:avLst>
          </a:prstGeom>
          <a:gradFill rotWithShape="1">
            <a:gsLst>
              <a:gs pos="0">
                <a:srgbClr val="FFFFFF"/>
              </a:gs>
              <a:gs pos="100000">
                <a:srgbClr val="FFFFFF">
                  <a:gamma/>
                  <a:tint val="0"/>
                  <a:invGamma/>
                  <a:alpha val="80000"/>
                </a:srgbClr>
              </a:gs>
            </a:gsLst>
            <a:lin ang="5400000" scaled="1"/>
          </a:gradFill>
          <a:ln w="3175" algn="ctr">
            <a:solidFill>
              <a:srgbClr val="4D4D4D"/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01595" tIns="50795" rIns="101595" bIns="50795" anchor="ctr"/>
          <a:lstStyle/>
          <a:p>
            <a:pPr marL="380962" indent="-380962" fontAlgn="auto">
              <a:spcBef>
                <a:spcPct val="30000"/>
              </a:spcBef>
              <a:spcAft>
                <a:spcPts val="0"/>
              </a:spcAft>
              <a:buFont typeface="+mj-lt"/>
              <a:buAutoNum type="arabicPeriod" startAt="3"/>
              <a:defRPr/>
            </a:pP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Data capture (UAV &amp; sensors) – integrate with predictive models</a:t>
            </a:r>
          </a:p>
          <a:p>
            <a:pPr marL="2031800" lvl="4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temp/pressure/ wind/</a:t>
            </a:r>
            <a:r>
              <a:rPr lang="en-GB" sz="1600" kern="0" dirty="0" err="1">
                <a:solidFill>
                  <a:srgbClr val="777777"/>
                </a:solidFill>
                <a:latin typeface="CG Times"/>
                <a:cs typeface="Arial" pitchFamily="34" charset="0"/>
              </a:rPr>
              <a:t>precip</a:t>
            </a: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 time-series (deployed met-sensors) </a:t>
            </a:r>
          </a:p>
          <a:p>
            <a:pPr marL="2031800" lvl="4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temp soundings (deployed </a:t>
            </a:r>
            <a:r>
              <a:rPr lang="en-GB" sz="1600" kern="0" dirty="0" err="1">
                <a:solidFill>
                  <a:srgbClr val="777777"/>
                </a:solidFill>
                <a:latin typeface="CG Times"/>
                <a:cs typeface="Arial" pitchFamily="34" charset="0"/>
              </a:rPr>
              <a:t>sono-bouys</a:t>
            </a: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)</a:t>
            </a:r>
          </a:p>
          <a:p>
            <a:pPr marL="2031800" lvl="4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geo-rectified hi-res imagery / hi-res TIN coverage </a:t>
            </a:r>
            <a:r>
              <a:rPr lang="en-GB" sz="18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DEM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 cstate="print">
            <a:extLst/>
          </a:blip>
          <a:stretch>
            <a:fillRect/>
          </a:stretch>
        </p:blipFill>
        <p:spPr>
          <a:xfrm>
            <a:off x="1280120" y="3121539"/>
            <a:ext cx="1853754" cy="1042737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5" name="AutoShape 11"/>
          <p:cNvSpPr>
            <a:spLocks noChangeArrowheads="1"/>
          </p:cNvSpPr>
          <p:nvPr/>
        </p:nvSpPr>
        <p:spPr bwMode="auto">
          <a:xfrm>
            <a:off x="1219200" y="4514407"/>
            <a:ext cx="3402566" cy="1819337"/>
          </a:xfrm>
          <a:prstGeom prst="roundRect">
            <a:avLst>
              <a:gd name="adj" fmla="val 1153"/>
            </a:avLst>
          </a:prstGeom>
          <a:gradFill rotWithShape="1">
            <a:gsLst>
              <a:gs pos="0">
                <a:srgbClr val="FFFFFF"/>
              </a:gs>
              <a:gs pos="100000">
                <a:srgbClr val="FFFFFF">
                  <a:gamma/>
                  <a:tint val="0"/>
                  <a:invGamma/>
                  <a:alpha val="80000"/>
                </a:srgbClr>
              </a:gs>
            </a:gsLst>
            <a:lin ang="5400000" scaled="1"/>
          </a:gradFill>
          <a:ln w="3175" algn="ctr">
            <a:solidFill>
              <a:srgbClr val="4D4D4D"/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01595" tIns="50795" rIns="101595" bIns="50795" anchor="ctr"/>
          <a:lstStyle/>
          <a:p>
            <a:pPr marL="380962" indent="-380962" fontAlgn="auto">
              <a:spcBef>
                <a:spcPct val="30000"/>
              </a:spcBef>
              <a:spcAft>
                <a:spcPts val="0"/>
              </a:spcAft>
              <a:buFont typeface="+mj-lt"/>
              <a:buAutoNum type="arabicPeriod" startAt="4"/>
              <a:defRPr/>
            </a:pP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Assess overland </a:t>
            </a:r>
            <a:r>
              <a:rPr lang="en-GB" sz="1600" b="1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traffic-ability </a:t>
            </a: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for route </a:t>
            </a:r>
            <a:r>
              <a:rPr lang="en-GB" sz="1600" b="1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planning,</a:t>
            </a:r>
            <a:endParaRPr lang="en-GB" sz="1600" b="1" kern="0" dirty="0">
              <a:solidFill>
                <a:srgbClr val="777777"/>
              </a:solidFill>
              <a:latin typeface="CG Times"/>
              <a:cs typeface="Arial" pitchFamily="34" charset="0"/>
            </a:endParaRPr>
          </a:p>
          <a:p>
            <a:pPr marL="2030413" lvl="4" indent="-146050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land-usage</a:t>
            </a:r>
            <a:endParaRPr lang="en-GB" sz="1600" kern="0" dirty="0">
              <a:solidFill>
                <a:srgbClr val="777777"/>
              </a:solidFill>
              <a:latin typeface="CG Times"/>
              <a:cs typeface="Arial" pitchFamily="34" charset="0"/>
            </a:endParaRPr>
          </a:p>
          <a:p>
            <a:pPr marL="2030413" lvl="4" indent="-146050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terrain type</a:t>
            </a:r>
          </a:p>
          <a:p>
            <a:pPr marL="2030413" lvl="4" indent="-146050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soil moisture</a:t>
            </a:r>
          </a:p>
          <a:p>
            <a:pPr marL="2030413" lvl="4" indent="-146050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precipitation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 cstate="print">
            <a:extLst/>
          </a:blip>
          <a:stretch>
            <a:fillRect/>
          </a:stretch>
        </p:blipFill>
        <p:spPr>
          <a:xfrm>
            <a:off x="1208821" y="5044920"/>
            <a:ext cx="1996351" cy="124772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7" name="AutoShape 11"/>
          <p:cNvSpPr>
            <a:spLocks noChangeArrowheads="1"/>
          </p:cNvSpPr>
          <p:nvPr/>
        </p:nvSpPr>
        <p:spPr bwMode="auto">
          <a:xfrm>
            <a:off x="4831227" y="4522407"/>
            <a:ext cx="3955541" cy="1799145"/>
          </a:xfrm>
          <a:prstGeom prst="roundRect">
            <a:avLst>
              <a:gd name="adj" fmla="val 1153"/>
            </a:avLst>
          </a:prstGeom>
          <a:gradFill rotWithShape="1">
            <a:gsLst>
              <a:gs pos="0">
                <a:srgbClr val="FFFFFF"/>
              </a:gs>
              <a:gs pos="100000">
                <a:srgbClr val="FFFFFF">
                  <a:gamma/>
                  <a:tint val="0"/>
                  <a:invGamma/>
                  <a:alpha val="80000"/>
                </a:srgbClr>
              </a:gs>
            </a:gsLst>
            <a:lin ang="5400000" scaled="1"/>
          </a:gradFill>
          <a:ln w="3175" algn="ctr">
            <a:solidFill>
              <a:srgbClr val="4D4D4D"/>
            </a:solidFill>
            <a:round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lIns="101595" tIns="50795" rIns="101595" bIns="50795" anchor="ctr"/>
          <a:lstStyle/>
          <a:p>
            <a:pPr marL="380962" indent="-380962" fontAlgn="auto">
              <a:spcBef>
                <a:spcPct val="30000"/>
              </a:spcBef>
              <a:spcAft>
                <a:spcPts val="0"/>
              </a:spcAft>
              <a:buFont typeface="+mj-lt"/>
              <a:buAutoNum type="arabicPeriod" startAt="5"/>
              <a:defRPr/>
            </a:pPr>
            <a:r>
              <a:rPr lang="en-GB" sz="1600" b="1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Assess </a:t>
            </a:r>
            <a:r>
              <a:rPr lang="en-GB" sz="1600" b="1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optimal coastal landing point and time:</a:t>
            </a: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 </a:t>
            </a:r>
            <a:r>
              <a:rPr lang="en-GB" sz="1600" kern="0" dirty="0" smtClean="0">
                <a:solidFill>
                  <a:srgbClr val="777777"/>
                </a:solidFill>
                <a:latin typeface="CG Times"/>
                <a:cs typeface="Arial" pitchFamily="34" charset="0"/>
              </a:rPr>
              <a:t>bathymetry, winds</a:t>
            </a:r>
            <a:endParaRPr lang="en-GB" sz="1600" kern="0" dirty="0">
              <a:solidFill>
                <a:srgbClr val="777777"/>
              </a:solidFill>
              <a:latin typeface="CG Times"/>
              <a:cs typeface="Arial" pitchFamily="34" charset="0"/>
            </a:endParaRPr>
          </a:p>
          <a:p>
            <a:pPr marL="2031800" lvl="4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ocean-currents</a:t>
            </a:r>
          </a:p>
          <a:p>
            <a:pPr marL="2031800" lvl="4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sea-state</a:t>
            </a:r>
          </a:p>
          <a:p>
            <a:pPr marL="2031800" lvl="4" fontAlgn="auto">
              <a:spcBef>
                <a:spcPct val="30000"/>
              </a:spcBef>
              <a:spcAft>
                <a:spcPts val="0"/>
              </a:spcAft>
              <a:defRPr/>
            </a:pPr>
            <a:r>
              <a:rPr lang="en-GB" sz="1600" kern="0" dirty="0">
                <a:solidFill>
                  <a:srgbClr val="777777"/>
                </a:solidFill>
                <a:latin typeface="CG Times"/>
                <a:cs typeface="Arial" pitchFamily="34" charset="0"/>
              </a:rPr>
              <a:t>Tideline variation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10" cstate="print">
            <a:extLst/>
          </a:blip>
          <a:stretch>
            <a:fillRect/>
          </a:stretch>
        </p:blipFill>
        <p:spPr>
          <a:xfrm>
            <a:off x="4831227" y="5188632"/>
            <a:ext cx="2062504" cy="1160159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9880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5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Extracting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smtClean="0"/>
              <a:t>Each of these “Use Cases” require </a:t>
            </a:r>
            <a:r>
              <a:rPr lang="en-GB" sz="2800" dirty="0"/>
              <a:t>features </a:t>
            </a:r>
            <a:r>
              <a:rPr lang="en-GB" sz="2800" dirty="0" smtClean="0"/>
              <a:t>that are </a:t>
            </a:r>
            <a:r>
              <a:rPr lang="en-GB" sz="2800" dirty="0"/>
              <a:t>created from a data cube by extracting data </a:t>
            </a:r>
            <a:r>
              <a:rPr lang="en-GB" sz="2800" dirty="0" smtClean="0"/>
              <a:t>using </a:t>
            </a:r>
            <a:r>
              <a:rPr lang="en-GB" sz="2800" dirty="0"/>
              <a:t>a sampling geometry that conforms to the desired data shape </a:t>
            </a:r>
            <a:r>
              <a:rPr lang="en-GB" sz="2800" dirty="0" smtClean="0"/>
              <a:t>(DSG).  </a:t>
            </a:r>
          </a:p>
          <a:p>
            <a:r>
              <a:rPr lang="en-GB" sz="2800" dirty="0" smtClean="0"/>
              <a:t>The OGC’s </a:t>
            </a:r>
            <a:r>
              <a:rPr lang="en-GB" sz="2800" dirty="0"/>
              <a:t>“Web Coverage Service” </a:t>
            </a:r>
            <a:r>
              <a:rPr lang="en-GB" sz="2800" dirty="0" smtClean="0"/>
              <a:t>(WCS) provides and excellent interface that supports many of the MetOcean DSGs. </a:t>
            </a:r>
            <a:r>
              <a:rPr lang="en-GB" sz="2800" dirty="0"/>
              <a:t>The MetOcean profile of the WCS2.1 </a:t>
            </a:r>
            <a:r>
              <a:rPr lang="en-GB" sz="2800" dirty="0" smtClean="0"/>
              <a:t>extends the WCS2.1 service interface </a:t>
            </a:r>
            <a:r>
              <a:rPr lang="en-GB" sz="2800" dirty="0"/>
              <a:t>to include such shapes as polygons and </a:t>
            </a:r>
            <a:r>
              <a:rPr lang="en-GB" sz="2800" dirty="0" smtClean="0"/>
              <a:t>trajectories.</a:t>
            </a:r>
            <a:endParaRPr lang="en-GB" sz="2800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6781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2"/>
            <a:r>
              <a:rPr lang="en-GB" b="1" dirty="0">
                <a:effectLst/>
              </a:rPr>
              <a:t>APIs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800" dirty="0" smtClean="0"/>
              <a:t>WCS2 </a:t>
            </a:r>
            <a:r>
              <a:rPr lang="en-GB" sz="2800" dirty="0"/>
              <a:t>has proved to be effective and has a good uptake. Other methods of sampling are now becoming more prevalent such as the Restful APIs using the OpenAPI </a:t>
            </a:r>
            <a:r>
              <a:rPr lang="en-GB" sz="2800" dirty="0" smtClean="0"/>
              <a:t>specification.</a:t>
            </a:r>
            <a:endParaRPr lang="en-GB" sz="2800" dirty="0"/>
          </a:p>
          <a:p>
            <a:r>
              <a:rPr lang="en-GB" sz="2800" dirty="0"/>
              <a:t>In order to ensure that programmatic interfaces provide the correct functionality it is </a:t>
            </a:r>
            <a:r>
              <a:rPr lang="en-GB" sz="2800" dirty="0" smtClean="0"/>
              <a:t>useful, at </a:t>
            </a:r>
            <a:r>
              <a:rPr lang="en-GB" sz="2800" dirty="0"/>
              <a:t>a high level, to set out what these DSGs are and provide sufficient information on the </a:t>
            </a:r>
            <a:r>
              <a:rPr lang="en-GB" sz="2800" dirty="0" smtClean="0"/>
              <a:t>requirements that </a:t>
            </a:r>
            <a:r>
              <a:rPr lang="en-GB" sz="2800" dirty="0"/>
              <a:t>the API will need to support.</a:t>
            </a:r>
          </a:p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7725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GC_PowerPoint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GC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>
          <a:defRPr dirty="0" err="1" smtClean="0"/>
        </a:defPPr>
      </a:lstStyle>
    </a:txDef>
  </a:objectDefaults>
  <a:extraClrSchemeLst>
    <a:extraClrScheme>
      <a:clrScheme name="OGC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C_PowerPoint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5739</TotalTime>
  <Words>2732</Words>
  <Application>Microsoft Office PowerPoint</Application>
  <PresentationFormat>On-screen Show (4:3)</PresentationFormat>
  <Paragraphs>459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MS PGothic</vt:lpstr>
      <vt:lpstr>Arial</vt:lpstr>
      <vt:lpstr>Arial Black</vt:lpstr>
      <vt:lpstr>Calibri</vt:lpstr>
      <vt:lpstr>CG Times</vt:lpstr>
      <vt:lpstr>Times</vt:lpstr>
      <vt:lpstr>Times New Roman</vt:lpstr>
      <vt:lpstr>Wingdings</vt:lpstr>
      <vt:lpstr>OGC_PowerPoint_Template</vt:lpstr>
      <vt:lpstr>A High Level Design of “Discrete Sampling Geometries” and How to Create them</vt:lpstr>
      <vt:lpstr>Agenda</vt:lpstr>
      <vt:lpstr>Background and Definitions:</vt:lpstr>
      <vt:lpstr>Examples of Discrete Sampling Geometries </vt:lpstr>
      <vt:lpstr>Background and Definitions(2):</vt:lpstr>
      <vt:lpstr>Discrete Sampling Geometry</vt:lpstr>
      <vt:lpstr>Some Typical Use Cases</vt:lpstr>
      <vt:lpstr>Extracting Features</vt:lpstr>
      <vt:lpstr>APIs</vt:lpstr>
      <vt:lpstr>Discrete Sampling Geometries</vt:lpstr>
      <vt:lpstr>Collection of DSGs into a Single Variable</vt:lpstr>
      <vt:lpstr>Collection of DSGs into a Single Variable</vt:lpstr>
      <vt:lpstr>Feature Types and Use Cases</vt:lpstr>
      <vt:lpstr>Description of FeatureTypes by AXIS/Path/Polygon </vt:lpstr>
      <vt:lpstr>Description of MetOcean Feature Types</vt:lpstr>
      <vt:lpstr>Description of MetOcean Feature Types (cont)</vt:lpstr>
      <vt:lpstr>Description of MetOcean Feature Types (cont)</vt:lpstr>
      <vt:lpstr>Extraction Patterns</vt:lpstr>
      <vt:lpstr>Extraction Patterns</vt:lpstr>
      <vt:lpstr>Classifying the Extraction Patterns.</vt:lpstr>
      <vt:lpstr>1: Slicing and trimming along an Axis</vt:lpstr>
      <vt:lpstr>Extraction of data along the Cube’s Axes (slicing and trimming along an Axis)</vt:lpstr>
      <vt:lpstr>Slicing:</vt:lpstr>
      <vt:lpstr>Trimming by Sub-setting:</vt:lpstr>
      <vt:lpstr>Trimming by Sampling:</vt:lpstr>
      <vt:lpstr>2: Extraction of data Within a Polygon</vt:lpstr>
      <vt:lpstr>Extract the data : Polygon</vt:lpstr>
      <vt:lpstr>Extract the data Contained in a Polygon. (Feature Type Polygon)</vt:lpstr>
      <vt:lpstr>3: Extraction of data Along a Trajectory/Corridor</vt:lpstr>
      <vt:lpstr>Extract the data Along a FeatureType:  Trajectory</vt:lpstr>
      <vt:lpstr>Extract the data Along a Feature:  Trajectory</vt:lpstr>
      <vt:lpstr>Sampling Patterns</vt:lpstr>
      <vt:lpstr>Classifying Features by Extraction Pattern</vt:lpstr>
      <vt:lpstr>Classifying Features by Extraction Pattern (cont)</vt:lpstr>
      <vt:lpstr>Description of MetOcean Feature Types (cont)</vt:lpstr>
      <vt:lpstr>Summary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Volunteered Geographic Information (VGI) Workshop</dc:title>
  <dc:subject>OGC TC/PC</dc:subject>
  <dc:creator>Scott Simmons</dc:creator>
  <cp:lastModifiedBy>Trevelyan, Pete</cp:lastModifiedBy>
  <cp:revision>385</cp:revision>
  <cp:lastPrinted>2003-02-03T21:59:32Z</cp:lastPrinted>
  <dcterms:created xsi:type="dcterms:W3CDTF">2015-09-08T23:47:11Z</dcterms:created>
  <dcterms:modified xsi:type="dcterms:W3CDTF">2019-04-11T12:40:36Z</dcterms:modified>
</cp:coreProperties>
</file>

<file path=docProps/thumbnail.jpeg>
</file>